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9" r:id="rId2"/>
    <p:sldId id="268" r:id="rId3"/>
    <p:sldId id="442" r:id="rId4"/>
    <p:sldId id="486" r:id="rId5"/>
    <p:sldId id="482" r:id="rId6"/>
    <p:sldId id="444" r:id="rId7"/>
    <p:sldId id="445" r:id="rId8"/>
    <p:sldId id="446" r:id="rId9"/>
    <p:sldId id="447" r:id="rId10"/>
    <p:sldId id="448" r:id="rId11"/>
    <p:sldId id="449" r:id="rId12"/>
    <p:sldId id="483" r:id="rId13"/>
    <p:sldId id="450" r:id="rId14"/>
    <p:sldId id="451" r:id="rId15"/>
    <p:sldId id="452" r:id="rId16"/>
    <p:sldId id="453" r:id="rId17"/>
    <p:sldId id="487" r:id="rId18"/>
    <p:sldId id="454" r:id="rId19"/>
    <p:sldId id="480" r:id="rId20"/>
    <p:sldId id="455" r:id="rId21"/>
    <p:sldId id="457" r:id="rId22"/>
    <p:sldId id="456" r:id="rId23"/>
    <p:sldId id="481" r:id="rId24"/>
    <p:sldId id="441" r:id="rId25"/>
    <p:sldId id="493" r:id="rId26"/>
    <p:sldId id="467" r:id="rId27"/>
    <p:sldId id="466" r:id="rId28"/>
    <p:sldId id="458" r:id="rId29"/>
    <p:sldId id="472" r:id="rId30"/>
    <p:sldId id="459" r:id="rId31"/>
    <p:sldId id="471" r:id="rId32"/>
    <p:sldId id="484" r:id="rId33"/>
    <p:sldId id="485" r:id="rId34"/>
    <p:sldId id="460" r:id="rId35"/>
    <p:sldId id="473" r:id="rId36"/>
    <p:sldId id="461" r:id="rId37"/>
    <p:sldId id="475" r:id="rId38"/>
    <p:sldId id="476" r:id="rId39"/>
    <p:sldId id="477" r:id="rId40"/>
    <p:sldId id="478" r:id="rId41"/>
    <p:sldId id="479" r:id="rId42"/>
    <p:sldId id="462" r:id="rId43"/>
    <p:sldId id="470" r:id="rId44"/>
    <p:sldId id="465" r:id="rId45"/>
    <p:sldId id="468" r:id="rId46"/>
    <p:sldId id="488" r:id="rId47"/>
    <p:sldId id="491" r:id="rId48"/>
    <p:sldId id="489" r:id="rId49"/>
    <p:sldId id="490" r:id="rId50"/>
    <p:sldId id="492" r:id="rId51"/>
    <p:sldId id="464" r:id="rId52"/>
    <p:sldId id="415" r:id="rId53"/>
    <p:sldId id="469" r:id="rId54"/>
    <p:sldId id="432" r:id="rId55"/>
    <p:sldId id="439" r:id="rId56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521415D9-36F7-43E2-AB2F-B90AF26B5E84}">
      <p14:sectionLst xmlns:p14="http://schemas.microsoft.com/office/powerpoint/2010/main">
        <p14:section name="Intro" id="{270C6B4A-CB4B-A842-ACF9-BC45926A26BC}">
          <p14:sldIdLst>
            <p14:sldId id="269"/>
            <p14:sldId id="268"/>
            <p14:sldId id="442"/>
            <p14:sldId id="486"/>
            <p14:sldId id="482"/>
            <p14:sldId id="444"/>
            <p14:sldId id="445"/>
            <p14:sldId id="446"/>
            <p14:sldId id="447"/>
            <p14:sldId id="448"/>
            <p14:sldId id="449"/>
            <p14:sldId id="483"/>
            <p14:sldId id="450"/>
            <p14:sldId id="451"/>
            <p14:sldId id="452"/>
            <p14:sldId id="453"/>
            <p14:sldId id="487"/>
            <p14:sldId id="454"/>
            <p14:sldId id="480"/>
            <p14:sldId id="455"/>
            <p14:sldId id="457"/>
            <p14:sldId id="456"/>
            <p14:sldId id="481"/>
            <p14:sldId id="441"/>
            <p14:sldId id="493"/>
            <p14:sldId id="467"/>
            <p14:sldId id="466"/>
            <p14:sldId id="458"/>
            <p14:sldId id="472"/>
            <p14:sldId id="459"/>
            <p14:sldId id="471"/>
            <p14:sldId id="484"/>
            <p14:sldId id="485"/>
            <p14:sldId id="460"/>
            <p14:sldId id="473"/>
            <p14:sldId id="461"/>
            <p14:sldId id="475"/>
            <p14:sldId id="476"/>
            <p14:sldId id="477"/>
            <p14:sldId id="478"/>
            <p14:sldId id="479"/>
            <p14:sldId id="462"/>
            <p14:sldId id="470"/>
            <p14:sldId id="465"/>
            <p14:sldId id="468"/>
            <p14:sldId id="488"/>
            <p14:sldId id="491"/>
            <p14:sldId id="489"/>
            <p14:sldId id="490"/>
            <p14:sldId id="492"/>
            <p14:sldId id="464"/>
            <p14:sldId id="415"/>
            <p14:sldId id="469"/>
            <p14:sldId id="432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40F"/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 autoAdjust="0"/>
    <p:restoredTop sz="95147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056" y="216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59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199715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8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Data</a:t>
            </a:r>
          </a:p>
          <a:p>
            <a:r>
              <a:rPr lang="en-US" dirty="0" err="1"/>
              <a:t>Dataswarm</a:t>
            </a:r>
            <a:r>
              <a:rPr lang="en-US" dirty="0"/>
              <a:t> example: </a:t>
            </a:r>
            <a:r>
              <a:rPr lang="en-US" dirty="0" err="1"/>
              <a:t>qbgf</a:t>
            </a:r>
            <a:r>
              <a:rPr lang="en-US" dirty="0"/>
              <a:t> </a:t>
            </a:r>
            <a:r>
              <a:rPr lang="en-US" dirty="0" err="1"/>
              <a:t>click_slrpe.py</a:t>
            </a:r>
            <a:endParaRPr lang="en-US" dirty="0"/>
          </a:p>
          <a:p>
            <a:r>
              <a:rPr lang="en-US" dirty="0"/>
              <a:t>Hive example: hive </a:t>
            </a:r>
            <a:r>
              <a:rPr lang="en-US" sz="30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search_results_seen_click_media</a:t>
            </a:r>
            <a:endParaRPr lang="en-US" sz="30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30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Daiq</a:t>
            </a:r>
            <a:r>
              <a:rPr lang="en-US" sz="30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example: </a:t>
            </a:r>
            <a:r>
              <a:rPr lang="en-US" sz="30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daiq</a:t>
            </a:r>
            <a:r>
              <a:rPr lang="en-US" sz="3000" b="0" i="0" baseline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30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search_results_seen_click_media</a:t>
            </a:r>
            <a:r>
              <a:rPr lang="en-US" sz="30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search</a:t>
            </a:r>
          </a:p>
          <a:p>
            <a:r>
              <a:rPr lang="en-US" sz="30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2.</a:t>
            </a:r>
            <a:r>
              <a:rPr lang="en-US" sz="3000" b="0" i="0" baseline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sz="3000" b="0" i="0" baseline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fbl</a:t>
            </a:r>
            <a:r>
              <a:rPr lang="en-US" sz="3000" b="0" i="0" baseline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(will get hands-on experience later)</a:t>
            </a:r>
          </a:p>
          <a:p>
            <a:r>
              <a:rPr lang="en-US" sz="3000" b="0" i="0" baseline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3. </a:t>
            </a:r>
            <a:r>
              <a:rPr lang="en-US" sz="3000" b="0" i="0" baseline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6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—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sti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15000"/>
            <a:ext cx="21336000" cy="2286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>
              <a:defRPr sz="12000" b="0" i="0">
                <a:solidFill>
                  <a:schemeClr val="tx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0" r:id="rId3"/>
    <p:sldLayoutId id="2147483661" r:id="rId4"/>
    <p:sldLayoutId id="2147483653" r:id="rId5"/>
  </p:sldLayoutIdLst>
  <p:transition spd="med"/>
  <p:txStyles>
    <p:titleStyle>
      <a:lvl1pPr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burl.com/upfe052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wiki/Search/Facebar/Ranking/WandSor/" TargetMode="External"/><Relationship Id="rId2" Type="http://schemas.openxmlformats.org/officeDocument/2006/relationships/hyperlink" Target="https://pxl.cl/l6R2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wiki/Quark/" TargetMode="External"/><Relationship Id="rId2" Type="http://schemas.openxmlformats.org/officeDocument/2006/relationships/hyperlink" Target="https://our.intern.facebook.com/intern/wiki/PostsSearch/ConfigeratorModels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burl.com/lbm52n5z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burl.com/wiki/kevb5yrz" TargetMode="External"/><Relationship Id="rId2" Type="http://schemas.openxmlformats.org/officeDocument/2006/relationships/hyperlink" Target="https://fburl.com/w1czhus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habricator.internmc.facebook.com/D8233948" TargetMode="External"/><Relationship Id="rId2" Type="http://schemas.openxmlformats.org/officeDocument/2006/relationships/hyperlink" Target="https://fburl.com/wiki/95po53t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fb.quip.com/BlfVAb4C37g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b.quip.com/SqKQAVFHEaua" TargetMode="External"/><Relationship Id="rId2" Type="http://schemas.openxmlformats.org/officeDocument/2006/relationships/hyperlink" Target="https://fburl.com/4l7xtvr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burl.com/ydb2a51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burl.com/10uob9nv" TargetMode="External"/><Relationship Id="rId2" Type="http://schemas.openxmlformats.org/officeDocument/2006/relationships/hyperlink" Target="https://fburl.com/9encjm8d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our.internmc.facebook.com/intern/wiki/Search-product-privacy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s://our.internmc.facebook.com/intern/wiki/DU_Fus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burl.com/v4qytju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wiki/Video-search-ranking/Video_Indexing_Pipeline/" TargetMode="External"/><Relationship Id="rId2" Type="http://schemas.openxmlformats.org/officeDocument/2006/relationships/hyperlink" Target="https://our.internmc.facebook.com/intern/wiki/Granulation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burl.com/search/2u1t68h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habricator.internmc.facebook.com/diffusion/E/browse/projects/data/dataswarm/tasks/search/media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ur.internmc.facebook.com/intern/wiki/Puma/UserGuid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qe2/content_search_video_universe" TargetMode="External"/><Relationship Id="rId2" Type="http://schemas.openxmlformats.org/officeDocument/2006/relationships/hyperlink" Target="https://our.internmc.facebook.com/intern/qe2/search_video_tab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b.facebook.com/groups/903046286539673/permalink/1160276767483289/" TargetMode="External"/><Relationship Id="rId4" Type="http://schemas.openxmlformats.org/officeDocument/2006/relationships/hyperlink" Target="https://our.internmc.facebook.com/intern/wiki/Qe2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gestalt/lab" TargetMode="External"/><Relationship Id="rId2" Type="http://schemas.openxmlformats.org/officeDocument/2006/relationships/hyperlink" Target="https://our.internmc.facebook.com/intern/wiki/Dumon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b.quip.com/tk4YAi0q6oCi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b.facebook.com/notes/videos-search/video-search-ranking-survey-introduction/2182917735360381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internmc.facebook.com/intern/search/nlp_service_console/" TargetMode="External"/><Relationship Id="rId2" Type="http://schemas.openxmlformats.org/officeDocument/2006/relationships/hyperlink" Target="https://our.internmc.facebook.com/intern/feedtools/integrity/?input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32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D127-24FC-0B4E-AF12-F95CE39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6" y="348673"/>
            <a:ext cx="14381018" cy="2976418"/>
          </a:xfrm>
        </p:spPr>
        <p:txBody>
          <a:bodyPr/>
          <a:lstStyle/>
          <a:p>
            <a:r>
              <a:rPr lang="en-US" sz="6000" dirty="0"/>
              <a:t>ATM : attribute tagging &amp;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6BA49-1E2D-F54A-BBD9-0D54D7A43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76" y="6234545"/>
            <a:ext cx="14296224" cy="673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955D6-2DBF-2647-AD77-5ED4E310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371" y="385801"/>
            <a:ext cx="10651485" cy="5470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DF5ED-A15B-FF4D-A01A-EAF78A951F9E}"/>
              </a:ext>
            </a:extLst>
          </p:cNvPr>
          <p:cNvSpPr txBox="1"/>
          <p:nvPr/>
        </p:nvSpPr>
        <p:spPr>
          <a:xfrm>
            <a:off x="653826" y="1746892"/>
            <a:ext cx="12120065" cy="2437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685800" marR="0" indent="-68580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A new functionality for attribute matching instead of text matching</a:t>
            </a:r>
          </a:p>
          <a:p>
            <a:pPr marL="685800" marR="0" indent="-68580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Future method for concept matching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E2DCF-D418-3043-8574-A00543670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6" y="5074820"/>
            <a:ext cx="8823037" cy="83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157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A987-C98F-654B-94CB-6FE24C82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4" y="376383"/>
            <a:ext cx="21336000" cy="1092200"/>
          </a:xfrm>
        </p:spPr>
        <p:txBody>
          <a:bodyPr/>
          <a:lstStyle/>
          <a:p>
            <a:r>
              <a:rPr lang="en-US" sz="8000" dirty="0"/>
              <a:t>Video triggering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9A2F9-2717-0D41-824A-50BAD592D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0655" y="2022763"/>
            <a:ext cx="21336000" cy="10807700"/>
          </a:xfrm>
        </p:spPr>
        <p:txBody>
          <a:bodyPr/>
          <a:lstStyle/>
          <a:p>
            <a:r>
              <a:rPr lang="en-US" sz="4800" dirty="0"/>
              <a:t>PHP file: </a:t>
            </a:r>
            <a:r>
              <a:rPr lang="en-US" sz="4800" dirty="0" err="1"/>
              <a:t>KeywordSearchMediaIntentDataBuilder.php</a:t>
            </a:r>
            <a:endParaRPr lang="en-US" sz="4800" dirty="0"/>
          </a:p>
          <a:p>
            <a:r>
              <a:rPr lang="en-US" sz="4800" dirty="0"/>
              <a:t>Whitelist/blacklist:</a:t>
            </a:r>
          </a:p>
          <a:p>
            <a:pPr lvl="1"/>
            <a:r>
              <a:rPr lang="en-US" sz="4800" dirty="0"/>
              <a:t>SV SEARCH_VIDEO_WHITELISTED_QUERIES</a:t>
            </a:r>
          </a:p>
          <a:p>
            <a:pPr lvl="1"/>
            <a:r>
              <a:rPr lang="en-US" sz="4800" dirty="0"/>
              <a:t>SV SEARCH_VIDEO_BLACKLISTED_QUERIES</a:t>
            </a:r>
          </a:p>
          <a:p>
            <a:r>
              <a:rPr lang="en-US" sz="5200" dirty="0"/>
              <a:t>Triggering model setting:</a:t>
            </a:r>
          </a:p>
          <a:p>
            <a:pPr lvl="1"/>
            <a:r>
              <a:rPr lang="en-US" sz="4800" dirty="0"/>
              <a:t>SV SEARCH_VIDEO_TRIGGERING_QUERY_INTENT_THRESHOLDS</a:t>
            </a:r>
          </a:p>
          <a:p>
            <a:r>
              <a:rPr lang="en-US" sz="5200" dirty="0"/>
              <a:t>Current triggering logic:</a:t>
            </a:r>
          </a:p>
          <a:p>
            <a:pPr lvl="1"/>
            <a:r>
              <a:rPr lang="en-US" sz="4800" dirty="0"/>
              <a:t>Sparse NN model: f54684441</a:t>
            </a:r>
          </a:p>
          <a:p>
            <a:pPr lvl="1"/>
            <a:r>
              <a:rPr lang="en-US" sz="4800" dirty="0"/>
              <a:t>Threshold: 0.15</a:t>
            </a:r>
          </a:p>
          <a:p>
            <a:pPr lvl="1"/>
            <a:r>
              <a:rPr lang="en-US" sz="4800" dirty="0"/>
              <a:t>Intent blacklist: PERSON_NAME: 0.8</a:t>
            </a:r>
          </a:p>
        </p:txBody>
      </p:sp>
    </p:spTree>
    <p:extLst>
      <p:ext uri="{BB962C8B-B14F-4D97-AF65-F5344CB8AC3E}">
        <p14:creationId xmlns:p14="http://schemas.microsoft.com/office/powerpoint/2010/main" val="36711506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587D-2BE0-4546-B217-6003D71A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" y="459509"/>
            <a:ext cx="21336000" cy="1838325"/>
          </a:xfrm>
        </p:spPr>
        <p:txBody>
          <a:bodyPr/>
          <a:lstStyle/>
          <a:p>
            <a:r>
              <a:rPr lang="en-US" sz="6600" dirty="0" err="1"/>
              <a:t>BrowseEdge</a:t>
            </a:r>
            <a:r>
              <a:rPr lang="en-US" sz="6600" dirty="0"/>
              <a:t> </a:t>
            </a:r>
            <a:r>
              <a:rPr lang="en-US" sz="6600" dirty="0" err="1"/>
              <a:t>v.s</a:t>
            </a:r>
            <a:r>
              <a:rPr lang="en-US" sz="6600" dirty="0"/>
              <a:t>. Sub-request in Graph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CDE80-726D-D94A-9370-EC1CEFD67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108" y="7611916"/>
            <a:ext cx="21336000" cy="5486400"/>
          </a:xfrm>
        </p:spPr>
        <p:txBody>
          <a:bodyPr/>
          <a:lstStyle/>
          <a:p>
            <a:r>
              <a:rPr lang="en-US" sz="4400" dirty="0" err="1"/>
              <a:t>BrowseEdge</a:t>
            </a:r>
            <a:r>
              <a:rPr lang="en-US" sz="4400" dirty="0"/>
              <a:t> examples: </a:t>
            </a:r>
            <a:r>
              <a:rPr lang="en-US" sz="4400" b="1" dirty="0" err="1"/>
              <a:t>BrowseEdge.php</a:t>
            </a:r>
            <a:endParaRPr lang="en-US" sz="4400" b="1" dirty="0"/>
          </a:p>
          <a:p>
            <a:pPr lvl="1"/>
            <a:r>
              <a:rPr lang="en-US" sz="4000" dirty="0" err="1"/>
              <a:t>keywords_search</a:t>
            </a:r>
            <a:r>
              <a:rPr lang="en-US" sz="4000" dirty="0"/>
              <a:t> ; </a:t>
            </a:r>
            <a:r>
              <a:rPr lang="en-US" sz="4000" dirty="0" err="1"/>
              <a:t>keywords_blended_videos</a:t>
            </a:r>
            <a:r>
              <a:rPr lang="en-US" sz="4000" dirty="0"/>
              <a:t>; </a:t>
            </a:r>
            <a:r>
              <a:rPr lang="en-US" sz="4000" dirty="0" err="1"/>
              <a:t>videos_keyword</a:t>
            </a:r>
            <a:r>
              <a:rPr lang="en-US" sz="4000" dirty="0"/>
              <a:t>; </a:t>
            </a:r>
            <a:r>
              <a:rPr lang="en-US" sz="4000" dirty="0" err="1"/>
              <a:t>keywords_videos_show_home</a:t>
            </a:r>
            <a:endParaRPr lang="en-US" sz="4000" dirty="0"/>
          </a:p>
          <a:p>
            <a:pPr lvl="2"/>
            <a:r>
              <a:rPr lang="en-US" sz="3400" dirty="0"/>
              <a:t>The triggering model only runs for TOP TAB (Global), for video-tab and watch-tab it is 100%.</a:t>
            </a:r>
          </a:p>
          <a:p>
            <a:r>
              <a:rPr lang="en-US" sz="4400" dirty="0"/>
              <a:t>Sub-requests:</a:t>
            </a:r>
          </a:p>
          <a:p>
            <a:pPr lvl="1"/>
            <a:r>
              <a:rPr lang="en-US" sz="4000" dirty="0"/>
              <a:t>videos-keyword, videos-live, videos-episode, stories-opinion, ….</a:t>
            </a:r>
          </a:p>
          <a:p>
            <a:r>
              <a:rPr lang="en-US" sz="4400" dirty="0"/>
              <a:t>Module:</a:t>
            </a:r>
          </a:p>
          <a:p>
            <a:pPr lvl="1"/>
            <a:r>
              <a:rPr lang="en-US" sz="4000" dirty="0"/>
              <a:t>Specified by module role (e.g. SUBRQUEST_ROLE_VIDEOS), identifier used by WPR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F3D88-F67A-A246-AE32-A708C22B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8" y="1864589"/>
            <a:ext cx="22864094" cy="53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241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D6C6-E0DA-1D4E-AAA2-E52D3F50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255"/>
            <a:ext cx="21336000" cy="1452417"/>
          </a:xfrm>
        </p:spPr>
        <p:txBody>
          <a:bodyPr/>
          <a:lstStyle/>
          <a:p>
            <a:r>
              <a:rPr lang="en-US" sz="8000" dirty="0"/>
              <a:t>Videos </a:t>
            </a:r>
            <a:r>
              <a:rPr lang="en-US" sz="8000" dirty="0" err="1"/>
              <a:t>subrequests</a:t>
            </a:r>
            <a:r>
              <a:rPr lang="en-US" sz="8000" dirty="0"/>
              <a:t> : where they are configured?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A3B4AF-08FD-934F-A459-B1D28F50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15442"/>
              </p:ext>
            </p:extLst>
          </p:nvPr>
        </p:nvGraphicFramePr>
        <p:xfrm>
          <a:off x="803564" y="8458834"/>
          <a:ext cx="22001017" cy="495236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331856">
                  <a:extLst>
                    <a:ext uri="{9D8B030D-6E8A-4147-A177-3AD203B41FA5}">
                      <a16:colId xmlns:a16="http://schemas.microsoft.com/office/drawing/2014/main" val="1310596177"/>
                    </a:ext>
                  </a:extLst>
                </a:gridCol>
                <a:gridCol w="8335489">
                  <a:extLst>
                    <a:ext uri="{9D8B030D-6E8A-4147-A177-3AD203B41FA5}">
                      <a16:colId xmlns:a16="http://schemas.microsoft.com/office/drawing/2014/main" val="3235419604"/>
                    </a:ext>
                  </a:extLst>
                </a:gridCol>
                <a:gridCol w="7333672">
                  <a:extLst>
                    <a:ext uri="{9D8B030D-6E8A-4147-A177-3AD203B41FA5}">
                      <a16:colId xmlns:a16="http://schemas.microsoft.com/office/drawing/2014/main" val="2472188646"/>
                    </a:ext>
                  </a:extLst>
                </a:gridCol>
              </a:tblGrid>
              <a:tr h="1006047">
                <a:tc>
                  <a:txBody>
                    <a:bodyPr/>
                    <a:lstStyle/>
                    <a:p>
                      <a:r>
                        <a:rPr lang="en-US" sz="3600" dirty="0" err="1"/>
                        <a:t>Subrequests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PHP 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Ranking config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38670"/>
                  </a:ext>
                </a:extLst>
              </a:tr>
              <a:tr h="1568879">
                <a:tc>
                  <a:txBody>
                    <a:bodyPr/>
                    <a:lstStyle/>
                    <a:p>
                      <a:r>
                        <a:rPr lang="en-US" sz="3600" dirty="0"/>
                        <a:t>Videos-keyword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AbstractNativeVideoSearchSubrequestDataSource.php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/>
                        <a:t>keyword_videos_rules.cinc</a:t>
                      </a:r>
                      <a:endParaRPr lang="en-US" sz="3600" dirty="0"/>
                    </a:p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5103"/>
                  </a:ext>
                </a:extLst>
              </a:tr>
              <a:tr h="1006047">
                <a:tc>
                  <a:txBody>
                    <a:bodyPr/>
                    <a:lstStyle/>
                    <a:p>
                      <a:r>
                        <a:rPr lang="en-US" sz="3600" dirty="0"/>
                        <a:t>Videos-live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AbstractLiveVideoSearchSubrequestDataSource.php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/>
                        <a:t>live_videos_rules.cinc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31617"/>
                  </a:ext>
                </a:extLst>
              </a:tr>
              <a:tr h="1006047">
                <a:tc>
                  <a:txBody>
                    <a:bodyPr/>
                    <a:lstStyle/>
                    <a:p>
                      <a:r>
                        <a:rPr lang="en-US" sz="3600" dirty="0"/>
                        <a:t>Videos-episode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AbstractEpisodeSearchSubrequestDataSource.php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/>
                        <a:t>episode_videos_rules.cinc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603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9AEA95-4439-F148-8B40-CB50BBFD502E}"/>
              </a:ext>
            </a:extLst>
          </p:cNvPr>
          <p:cNvSpPr txBox="1"/>
          <p:nvPr/>
        </p:nvSpPr>
        <p:spPr>
          <a:xfrm>
            <a:off x="609600" y="1995969"/>
            <a:ext cx="15125936" cy="744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Config in PHP: </a:t>
            </a:r>
            <a:r>
              <a:rPr lang="en-US" sz="4400" dirty="0" err="1">
                <a:solidFill>
                  <a:srgbClr val="7030A0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triggering_config</a:t>
            </a:r>
            <a:r>
              <a:rPr lang="en-US" sz="4400" dirty="0">
                <a:solidFill>
                  <a:srgbClr val="7030A0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/</a:t>
            </a:r>
            <a:r>
              <a:rPr lang="en-US" sz="4400" dirty="0" err="1">
                <a:solidFill>
                  <a:srgbClr val="7030A0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ModuleConfigTriggeringConfig.php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6890C-5644-0249-BB79-2C614270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868" y="4215040"/>
            <a:ext cx="7610623" cy="362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BAFC2-8378-A64A-8354-84A7C9328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26" y="4215040"/>
            <a:ext cx="6829579" cy="3524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454EB-1CF4-384B-802B-C2325406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6" y="4215040"/>
            <a:ext cx="8093447" cy="3975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E22650-C41C-F64C-9A0C-53DBCDF1CC7F}"/>
              </a:ext>
            </a:extLst>
          </p:cNvPr>
          <p:cNvSpPr txBox="1"/>
          <p:nvPr/>
        </p:nvSpPr>
        <p:spPr>
          <a:xfrm>
            <a:off x="609600" y="3113198"/>
            <a:ext cx="2548775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TOP TAB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223E5-5BCB-E04F-8BDD-14772457625E}"/>
              </a:ext>
            </a:extLst>
          </p:cNvPr>
          <p:cNvSpPr txBox="1"/>
          <p:nvPr/>
        </p:nvSpPr>
        <p:spPr>
          <a:xfrm>
            <a:off x="8671232" y="3113198"/>
            <a:ext cx="3162725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Videos TAB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80EC8E-85DB-474B-8A33-1D6933FA18DD}"/>
              </a:ext>
            </a:extLst>
          </p:cNvPr>
          <p:cNvSpPr txBox="1"/>
          <p:nvPr/>
        </p:nvSpPr>
        <p:spPr>
          <a:xfrm>
            <a:off x="16684642" y="3113198"/>
            <a:ext cx="3132269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Watch TAB</a:t>
            </a:r>
          </a:p>
        </p:txBody>
      </p:sp>
    </p:spTree>
    <p:extLst>
      <p:ext uri="{BB962C8B-B14F-4D97-AF65-F5344CB8AC3E}">
        <p14:creationId xmlns:p14="http://schemas.microsoft.com/office/powerpoint/2010/main" val="24290485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98D6-E1F9-0844-91DD-741C660E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376383"/>
            <a:ext cx="21336000" cy="981363"/>
          </a:xfrm>
        </p:spPr>
        <p:txBody>
          <a:bodyPr/>
          <a:lstStyle/>
          <a:p>
            <a:r>
              <a:rPr lang="en-US" sz="8000" dirty="0"/>
              <a:t>Rewriting - 1: from text to unicorn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C3F22-4850-3647-B7FB-0224CE6EC4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3564" y="2224809"/>
            <a:ext cx="18814472" cy="3954318"/>
          </a:xfrm>
        </p:spPr>
        <p:txBody>
          <a:bodyPr/>
          <a:lstStyle/>
          <a:p>
            <a:r>
              <a:rPr lang="en-US" dirty="0"/>
              <a:t>Unicorn backend language: s-expression</a:t>
            </a:r>
          </a:p>
          <a:p>
            <a:pPr lvl="1"/>
            <a:r>
              <a:rPr lang="en-US" dirty="0"/>
              <a:t>Text: avenger</a:t>
            </a:r>
          </a:p>
          <a:p>
            <a:pPr lvl="1"/>
            <a:r>
              <a:rPr lang="en-US" dirty="0"/>
              <a:t>S-expression: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68684-DFF3-C34D-B17B-4461BC1A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36" y="6423313"/>
            <a:ext cx="12838426" cy="56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946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47B-1C5A-F54E-B30A-627176A4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598055"/>
            <a:ext cx="21336000" cy="1838325"/>
          </a:xfrm>
        </p:spPr>
        <p:txBody>
          <a:bodyPr/>
          <a:lstStyle/>
          <a:p>
            <a:r>
              <a:rPr lang="en-US" sz="8800" dirty="0"/>
              <a:t>Rewriting -2 : Important Rewriters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42668-790D-8649-97BA-A3D16CBAA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3781" y="2491799"/>
            <a:ext cx="21336000" cy="10198966"/>
          </a:xfrm>
        </p:spPr>
        <p:txBody>
          <a:bodyPr/>
          <a:lstStyle/>
          <a:p>
            <a:r>
              <a:rPr lang="en-US" sz="4800" dirty="0"/>
              <a:t>Rewriters are run in sequential:</a:t>
            </a:r>
          </a:p>
          <a:p>
            <a:pPr lvl="1"/>
            <a:r>
              <a:rPr lang="en-US" sz="4400" dirty="0" err="1"/>
              <a:t>ContentBaseRequestTransformer.cpp</a:t>
            </a:r>
            <a:endParaRPr lang="en-US" sz="4400" dirty="0"/>
          </a:p>
          <a:p>
            <a:pPr lvl="1"/>
            <a:endParaRPr lang="en-US" sz="4400" dirty="0"/>
          </a:p>
          <a:p>
            <a:r>
              <a:rPr lang="en-US" sz="4800" dirty="0"/>
              <a:t>Our top rewriters</a:t>
            </a:r>
          </a:p>
          <a:p>
            <a:pPr lvl="1"/>
            <a:r>
              <a:rPr lang="en-US" sz="4400" dirty="0" err="1"/>
              <a:t>HighConfidenceIdsRewriter</a:t>
            </a:r>
            <a:endParaRPr lang="en-US" sz="4400" dirty="0"/>
          </a:p>
          <a:p>
            <a:pPr lvl="1"/>
            <a:r>
              <a:rPr lang="en-US" sz="4400" dirty="0" err="1"/>
              <a:t>VideoShowRewriter</a:t>
            </a:r>
            <a:endParaRPr lang="en-US" sz="4400" dirty="0"/>
          </a:p>
          <a:p>
            <a:pPr lvl="1"/>
            <a:endParaRPr lang="en-US" sz="4400" dirty="0"/>
          </a:p>
          <a:p>
            <a:pPr lvl="1"/>
            <a:r>
              <a:rPr lang="en-US" sz="4400" dirty="0" err="1"/>
              <a:t>ContentRichQueryRewriter</a:t>
            </a:r>
            <a:r>
              <a:rPr lang="en-US" sz="4400" dirty="0"/>
              <a:t>:</a:t>
            </a:r>
          </a:p>
          <a:p>
            <a:pPr lvl="2"/>
            <a:r>
              <a:rPr lang="en-US" sz="4000" dirty="0"/>
              <a:t>Call </a:t>
            </a:r>
            <a:r>
              <a:rPr lang="en-US" sz="4000" dirty="0" err="1"/>
              <a:t>UnicornQueryEmitter</a:t>
            </a:r>
            <a:r>
              <a:rPr lang="en-US" sz="4000" dirty="0"/>
              <a:t> with all prefix groups (L1/2/3) by taking </a:t>
            </a:r>
            <a:r>
              <a:rPr lang="en-US" sz="4000" dirty="0" err="1"/>
              <a:t>RichQuery</a:t>
            </a:r>
            <a:r>
              <a:rPr lang="en-US" sz="4000" dirty="0"/>
              <a:t> as input</a:t>
            </a:r>
          </a:p>
          <a:p>
            <a:pPr lvl="1"/>
            <a:r>
              <a:rPr lang="en-US" sz="4600" dirty="0" err="1"/>
              <a:t>Trebek</a:t>
            </a:r>
            <a:r>
              <a:rPr lang="en-US" sz="4600" dirty="0"/>
              <a:t>: a config way to generate </a:t>
            </a:r>
            <a:r>
              <a:rPr lang="en-US" sz="4600" dirty="0" err="1"/>
              <a:t>rewirters</a:t>
            </a:r>
            <a:endParaRPr lang="en-US" sz="4600" dirty="0"/>
          </a:p>
          <a:p>
            <a:pPr lvl="2"/>
            <a:r>
              <a:rPr lang="en-US" sz="4000" dirty="0" err="1"/>
              <a:t>querygen</a:t>
            </a:r>
            <a:r>
              <a:rPr lang="en-US" sz="4000" dirty="0"/>
              <a:t>/content/</a:t>
            </a:r>
            <a:r>
              <a:rPr lang="en-US" sz="4000" dirty="0" err="1"/>
              <a:t>default.cconf</a:t>
            </a:r>
            <a:endParaRPr lang="en-US" sz="5000" dirty="0"/>
          </a:p>
          <a:p>
            <a:r>
              <a:rPr lang="en-US" sz="4800" dirty="0"/>
              <a:t>Future reading on </a:t>
            </a:r>
            <a:r>
              <a:rPr lang="en-US" sz="4800" dirty="0" err="1"/>
              <a:t>RichQueryProcessor</a:t>
            </a:r>
            <a:r>
              <a:rPr lang="en-US" sz="4800" dirty="0"/>
              <a:t>: </a:t>
            </a:r>
            <a:r>
              <a:rPr lang="en-US" sz="4800" dirty="0">
                <a:hlinkClick r:id="rId3"/>
              </a:rPr>
              <a:t>https://fburl.com/upfe052o</a:t>
            </a:r>
            <a:r>
              <a:rPr lang="en-US" sz="4800" dirty="0"/>
              <a:t> </a:t>
            </a:r>
          </a:p>
          <a:p>
            <a:pPr marL="457200" lvl="1" indent="0">
              <a:buNone/>
            </a:pPr>
            <a:endParaRPr lang="en-US" sz="4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CC327-6FD5-4F4D-A769-A1BBB7263539}"/>
              </a:ext>
            </a:extLst>
          </p:cNvPr>
          <p:cNvSpPr/>
          <p:nvPr/>
        </p:nvSpPr>
        <p:spPr>
          <a:xfrm>
            <a:off x="10584873" y="5638243"/>
            <a:ext cx="6871855" cy="228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FreightSansLFPro"/>
                <a:ea typeface="+mj-ea"/>
                <a:cs typeface="+mj-cs"/>
              </a:rPr>
              <a:t>EntityLinkingRewriter</a:t>
            </a:r>
            <a:endParaRPr lang="en-US" sz="4400" dirty="0">
              <a:solidFill>
                <a:schemeClr val="bg1"/>
              </a:solidFill>
              <a:latin typeface="FreightSansLFPro"/>
              <a:ea typeface="+mj-ea"/>
              <a:cs typeface="+mj-cs"/>
            </a:endParaRPr>
          </a:p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FreightSansLFPro"/>
                <a:ea typeface="+mj-ea"/>
                <a:cs typeface="+mj-cs"/>
              </a:rPr>
              <a:t>PostRecentRewriter</a:t>
            </a:r>
            <a:endParaRPr lang="en-US" sz="4400" dirty="0">
              <a:solidFill>
                <a:schemeClr val="bg1"/>
              </a:solidFill>
              <a:latin typeface="FreightSansLFPro"/>
              <a:ea typeface="+mj-ea"/>
              <a:cs typeface="+mj-cs"/>
            </a:endParaRPr>
          </a:p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rPr>
              <a:t>VideoLengthRewriter</a:t>
            </a:r>
            <a:endParaRPr lang="en-US" sz="4400" dirty="0">
              <a:solidFill>
                <a:schemeClr val="bg1"/>
              </a:solidFill>
              <a:latin typeface="FreightSansLFPro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6469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4EC1-40C1-AB4F-B631-13F81D50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376382"/>
            <a:ext cx="21336000" cy="1838325"/>
          </a:xfrm>
        </p:spPr>
        <p:txBody>
          <a:bodyPr/>
          <a:lstStyle/>
          <a:p>
            <a:r>
              <a:rPr lang="en-US" sz="8800" dirty="0"/>
              <a:t>Rewriters - 3: </a:t>
            </a:r>
            <a:r>
              <a:rPr lang="en-US" sz="8800" dirty="0" err="1"/>
              <a:t>Sor</a:t>
            </a:r>
            <a:r>
              <a:rPr lang="en-US" sz="8800" dirty="0"/>
              <a:t>/Wand </a:t>
            </a:r>
            <a:r>
              <a:rPr lang="en-US" sz="8800" dirty="0" err="1"/>
              <a:t>v.s</a:t>
            </a:r>
            <a:r>
              <a:rPr lang="en-US" sz="8800" dirty="0"/>
              <a:t>. TOP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57604-47AF-2D45-A984-E3E73F9FE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2214706"/>
            <a:ext cx="21336000" cy="11141075"/>
          </a:xfrm>
        </p:spPr>
        <p:txBody>
          <a:bodyPr/>
          <a:lstStyle/>
          <a:p>
            <a:r>
              <a:rPr lang="en-US" sz="5400" dirty="0"/>
              <a:t>Research paper: </a:t>
            </a:r>
          </a:p>
          <a:p>
            <a:pPr lvl="1"/>
            <a:r>
              <a:rPr lang="en-US" sz="4400" dirty="0"/>
              <a:t>Efficient Query Evaluation using a Two-Level Retrieval Process </a:t>
            </a:r>
            <a:r>
              <a:rPr lang="en-US" sz="4400" dirty="0">
                <a:hlinkClick r:id="rId2"/>
              </a:rPr>
              <a:t>https://pxl.cl/l6R2</a:t>
            </a:r>
            <a:endParaRPr lang="en-US" sz="4400" dirty="0"/>
          </a:p>
          <a:p>
            <a:r>
              <a:rPr lang="en-US" sz="5400" dirty="0" err="1"/>
              <a:t>Sor</a:t>
            </a:r>
            <a:r>
              <a:rPr lang="en-US" sz="5400" dirty="0"/>
              <a:t>/Wand wiki:</a:t>
            </a:r>
          </a:p>
          <a:p>
            <a:pPr lvl="1"/>
            <a:r>
              <a:rPr lang="en-US" sz="4400" dirty="0">
                <a:hlinkClick r:id="rId3"/>
              </a:rPr>
              <a:t>https://our.internmc.facebook.com/intern/wiki/Search/Facebar/Ranking/WandSor/</a:t>
            </a:r>
            <a:endParaRPr lang="en-US" sz="4400" dirty="0"/>
          </a:p>
          <a:p>
            <a:pPr lvl="1"/>
            <a:r>
              <a:rPr lang="en-US" sz="4400" dirty="0"/>
              <a:t>Designed for diversity but failed to provide stable results</a:t>
            </a:r>
          </a:p>
          <a:p>
            <a:pPr lvl="1"/>
            <a:r>
              <a:rPr lang="en-US" sz="4400" dirty="0"/>
              <a:t>Weights for </a:t>
            </a:r>
            <a:r>
              <a:rPr lang="en-US" sz="4400" dirty="0" err="1"/>
              <a:t>Sor</a:t>
            </a:r>
            <a:r>
              <a:rPr lang="en-US" sz="4400" dirty="0"/>
              <a:t>/Wand are tricky and also hard to tune, no guarantee for returning</a:t>
            </a:r>
          </a:p>
          <a:p>
            <a:r>
              <a:rPr lang="en-US" sz="5400" dirty="0"/>
              <a:t>TOP:</a:t>
            </a:r>
          </a:p>
          <a:p>
            <a:pPr lvl="1"/>
            <a:r>
              <a:rPr lang="en-US" sz="4400" dirty="0"/>
              <a:t>Only OR/AND</a:t>
            </a:r>
          </a:p>
          <a:p>
            <a:pPr lvl="1"/>
            <a:r>
              <a:rPr lang="en-US" sz="4400" dirty="0"/>
              <a:t>Aggregated by: sum, max, assign :value for each nodes</a:t>
            </a:r>
          </a:p>
          <a:p>
            <a:r>
              <a:rPr lang="en-US" sz="5200" dirty="0"/>
              <a:t>Benefit of TOP iterator:</a:t>
            </a:r>
          </a:p>
          <a:p>
            <a:pPr lvl="1"/>
            <a:r>
              <a:rPr lang="en-US" sz="4400" dirty="0"/>
              <a:t>Guaranteed to return best top-K results with highest values</a:t>
            </a:r>
          </a:p>
          <a:p>
            <a:pPr lvl="1"/>
            <a:r>
              <a:rPr lang="en-US" sz="4800" dirty="0"/>
              <a:t>Can be used to kill LIVE/EPISODE sub-requests</a:t>
            </a:r>
          </a:p>
        </p:txBody>
      </p:sp>
    </p:spTree>
    <p:extLst>
      <p:ext uri="{BB962C8B-B14F-4D97-AF65-F5344CB8AC3E}">
        <p14:creationId xmlns:p14="http://schemas.microsoft.com/office/powerpoint/2010/main" val="1302402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3A6-9BE4-354D-ABB7-3C1C63AA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components – 2 : 5 mins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9DBC9-95A7-F042-AC05-AB55D8F13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Ranking stacks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ranking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stage ranking</a:t>
            </a:r>
          </a:p>
          <a:p>
            <a:r>
              <a:rPr lang="en-US" dirty="0"/>
              <a:t>WPR blender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Integrity</a:t>
            </a:r>
          </a:p>
          <a:p>
            <a:r>
              <a:rPr lang="en-US" dirty="0"/>
              <a:t>Privacy check</a:t>
            </a:r>
          </a:p>
        </p:txBody>
      </p:sp>
    </p:spTree>
    <p:extLst>
      <p:ext uri="{BB962C8B-B14F-4D97-AF65-F5344CB8AC3E}">
        <p14:creationId xmlns:p14="http://schemas.microsoft.com/office/powerpoint/2010/main" val="19391317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6A32-9407-1E41-B8CD-75D05B05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348674"/>
            <a:ext cx="21336000" cy="1258454"/>
          </a:xfrm>
        </p:spPr>
        <p:txBody>
          <a:bodyPr/>
          <a:lstStyle/>
          <a:p>
            <a:r>
              <a:rPr lang="en-US" sz="7200" dirty="0" err="1"/>
              <a:t>PostScorer</a:t>
            </a:r>
            <a:r>
              <a:rPr lang="en-US" sz="7200" dirty="0"/>
              <a:t>: 1</a:t>
            </a:r>
            <a:r>
              <a:rPr lang="en-US" sz="7200" baseline="30000" dirty="0"/>
              <a:t>st</a:t>
            </a:r>
            <a:r>
              <a:rPr lang="en-US" sz="7200" dirty="0"/>
              <a:t> stage ranking: P(30s)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5CA-F581-F548-8AF4-95B90C7E1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981" y="1975426"/>
            <a:ext cx="21336000" cy="11047847"/>
          </a:xfrm>
        </p:spPr>
        <p:txBody>
          <a:bodyPr/>
          <a:lstStyle/>
          <a:p>
            <a:r>
              <a:rPr lang="en-US" sz="5400" dirty="0"/>
              <a:t>Source code:</a:t>
            </a:r>
          </a:p>
          <a:p>
            <a:pPr lvl="1"/>
            <a:r>
              <a:rPr lang="en-US" sz="4800" dirty="0" err="1"/>
              <a:t>PostsScorer.cpp</a:t>
            </a:r>
            <a:r>
              <a:rPr lang="en-US" sz="4800" dirty="0"/>
              <a:t>, </a:t>
            </a:r>
            <a:r>
              <a:rPr lang="en-US" sz="4800" dirty="0" err="1"/>
              <a:t>MediaProcessor.cpp</a:t>
            </a:r>
            <a:endParaRPr lang="en-US" sz="4800" dirty="0"/>
          </a:p>
          <a:p>
            <a:r>
              <a:rPr lang="en-US" sz="5400" dirty="0"/>
              <a:t>Important request </a:t>
            </a:r>
            <a:r>
              <a:rPr lang="en-US" sz="5400" dirty="0" err="1"/>
              <a:t>params</a:t>
            </a:r>
            <a:endParaRPr lang="en-US" sz="5400" dirty="0"/>
          </a:p>
          <a:p>
            <a:pPr lvl="1"/>
            <a:r>
              <a:rPr lang="en-US" sz="4800" dirty="0"/>
              <a:t>"</a:t>
            </a:r>
            <a:r>
              <a:rPr lang="en-US" sz="4800" dirty="0" err="1"/>
              <a:t>photosRankingModel</a:t>
            </a:r>
            <a:r>
              <a:rPr lang="en-US" sz="4800" dirty="0"/>
              <a:t>": "bm_video_1st_stage_rank",</a:t>
            </a:r>
          </a:p>
          <a:p>
            <a:pPr lvl="1"/>
            <a:r>
              <a:rPr lang="en-US" sz="4800" dirty="0"/>
              <a:t>"</a:t>
            </a:r>
            <a:r>
              <a:rPr lang="en-US" sz="4800" dirty="0" err="1"/>
              <a:t>photos_subModel</a:t>
            </a:r>
            <a:r>
              <a:rPr lang="en-US" sz="4800" dirty="0"/>
              <a:t>": "submodel_videos_1st_stage_latest",</a:t>
            </a:r>
          </a:p>
          <a:p>
            <a:pPr lvl="1"/>
            <a:r>
              <a:rPr lang="en-US" sz="4800" dirty="0"/>
              <a:t>“</a:t>
            </a:r>
            <a:r>
              <a:rPr lang="en-US" sz="4800" dirty="0" err="1"/>
              <a:t>posts_filter_models</a:t>
            </a:r>
            <a:r>
              <a:rPr lang="en-US" sz="4800" dirty="0"/>
              <a:t>”: off-topic / fuss red/yellow / …</a:t>
            </a:r>
          </a:p>
          <a:p>
            <a:pPr lvl="1"/>
            <a:r>
              <a:rPr lang="en-US" sz="4800" dirty="0"/>
              <a:t>"</a:t>
            </a:r>
            <a:r>
              <a:rPr lang="en-US" sz="4800" dirty="0" err="1"/>
              <a:t>enabled_sparse_feature_names</a:t>
            </a:r>
            <a:r>
              <a:rPr lang="en-US" sz="4800" dirty="0"/>
              <a:t>": “[……]”</a:t>
            </a:r>
          </a:p>
          <a:p>
            <a:r>
              <a:rPr lang="en-US" sz="5400" dirty="0"/>
              <a:t>Bucket models &amp; quark:</a:t>
            </a:r>
          </a:p>
          <a:p>
            <a:pPr lvl="1"/>
            <a:r>
              <a:rPr lang="en-US" sz="4800" dirty="0"/>
              <a:t>BM wiki: </a:t>
            </a:r>
            <a:r>
              <a:rPr lang="en-US" sz="4800" dirty="0">
                <a:hlinkClick r:id="rId2"/>
              </a:rPr>
              <a:t>https://our.intern.facebook.com/intern/wiki/PostsSearch/ConfigeratorModels/</a:t>
            </a:r>
            <a:r>
              <a:rPr lang="en-US" sz="4800" dirty="0"/>
              <a:t> </a:t>
            </a:r>
          </a:p>
          <a:p>
            <a:pPr lvl="1"/>
            <a:r>
              <a:rPr lang="en-US" sz="4800" dirty="0"/>
              <a:t>Quark wiki: </a:t>
            </a:r>
            <a:r>
              <a:rPr lang="en-US" sz="4800" dirty="0">
                <a:hlinkClick r:id="rId3"/>
              </a:rPr>
              <a:t>https://our.internmc.facebook.com/intern/wiki/Quark/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9142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F6D0-6A07-154E-A050-DA142BD4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9" y="764309"/>
            <a:ext cx="21336000" cy="1838325"/>
          </a:xfrm>
        </p:spPr>
        <p:txBody>
          <a:bodyPr/>
          <a:lstStyle/>
          <a:p>
            <a:r>
              <a:rPr lang="en-US" sz="8800" dirty="0"/>
              <a:t>1</a:t>
            </a:r>
            <a:r>
              <a:rPr lang="en-US" sz="8800" baseline="30000" dirty="0"/>
              <a:t>st</a:t>
            </a:r>
            <a:r>
              <a:rPr lang="en-US" sz="8800" dirty="0"/>
              <a:t> stage ranking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0B7B5-4B9A-5442-B42E-D2503E031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773361"/>
            <a:ext cx="10695709" cy="9525000"/>
          </a:xfrm>
        </p:spPr>
        <p:txBody>
          <a:bodyPr/>
          <a:lstStyle/>
          <a:p>
            <a:r>
              <a:rPr lang="en-US" sz="5400" dirty="0"/>
              <a:t>Setting:</a:t>
            </a:r>
          </a:p>
          <a:p>
            <a:pPr lvl="1"/>
            <a:r>
              <a:rPr lang="en-US" sz="4400" dirty="0"/>
              <a:t>Model: f64521327</a:t>
            </a:r>
          </a:p>
          <a:p>
            <a:pPr lvl="1"/>
            <a:r>
              <a:rPr lang="en-US" sz="4400" dirty="0"/>
              <a:t>Training data: </a:t>
            </a:r>
            <a:r>
              <a:rPr lang="en-US" sz="4400" b="1" dirty="0" err="1"/>
              <a:t>search_video_click_mtml</a:t>
            </a:r>
            <a:endParaRPr lang="en-US" sz="4400" b="1" dirty="0"/>
          </a:p>
          <a:p>
            <a:pPr lvl="1"/>
            <a:r>
              <a:rPr lang="en-US" sz="4400" dirty="0"/>
              <a:t>Target: &gt;= 30 seconds video watch</a:t>
            </a:r>
          </a:p>
          <a:p>
            <a:r>
              <a:rPr lang="en-US" sz="5400" dirty="0"/>
              <a:t>Future features:</a:t>
            </a:r>
          </a:p>
          <a:p>
            <a:pPr lvl="1"/>
            <a:r>
              <a:rPr lang="en-US" sz="4400" dirty="0"/>
              <a:t>TRV2</a:t>
            </a:r>
          </a:p>
          <a:p>
            <a:pPr lvl="1"/>
            <a:r>
              <a:rPr lang="en-US" sz="4400" dirty="0"/>
              <a:t>High confidence features </a:t>
            </a:r>
          </a:p>
          <a:p>
            <a:pPr lvl="1"/>
            <a:r>
              <a:rPr lang="en-US" sz="4400" dirty="0"/>
              <a:t>Attribute matching futures</a:t>
            </a:r>
          </a:p>
          <a:p>
            <a:pPr lvl="1"/>
            <a:r>
              <a:rPr lang="en-US" sz="4400" dirty="0"/>
              <a:t>video’s view counts,</a:t>
            </a:r>
          </a:p>
          <a:p>
            <a:pPr lvl="1"/>
            <a:r>
              <a:rPr lang="en-US" sz="4400" dirty="0"/>
              <a:t>q-d aggregated features…</a:t>
            </a:r>
          </a:p>
          <a:p>
            <a:pPr lvl="1"/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9E457-EACA-DE4D-8AA5-6C6CD2612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036" y="2773361"/>
            <a:ext cx="11454922" cy="9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8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491" y="3602182"/>
            <a:ext cx="21336000" cy="4378036"/>
          </a:xfrm>
        </p:spPr>
        <p:txBody>
          <a:bodyPr/>
          <a:lstStyle/>
          <a:p>
            <a:r>
              <a:rPr lang="en-US" dirty="0"/>
              <a:t>How video search ranking works</a:t>
            </a:r>
            <a:br>
              <a:rPr lang="en-US" dirty="0"/>
            </a:br>
            <a:r>
              <a:rPr lang="en-US" dirty="0"/>
              <a:t>-- End to end tech deep dive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9979890"/>
            <a:ext cx="21336000" cy="3181928"/>
          </a:xfrm>
        </p:spPr>
        <p:txBody>
          <a:bodyPr/>
          <a:lstStyle/>
          <a:p>
            <a:r>
              <a:rPr lang="en-US" dirty="0"/>
              <a:t>Zhen Liao, with Video Search Ranking team</a:t>
            </a:r>
          </a:p>
          <a:p>
            <a:r>
              <a:rPr lang="en-US" dirty="0"/>
              <a:t>2018.12</a:t>
            </a:r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3A77-C897-ED43-897A-E8F6642E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542636"/>
            <a:ext cx="21336000" cy="1119909"/>
          </a:xfrm>
        </p:spPr>
        <p:txBody>
          <a:bodyPr/>
          <a:lstStyle/>
          <a:p>
            <a:r>
              <a:rPr lang="en-US" sz="7200" dirty="0"/>
              <a:t>Problem and future work for 1</a:t>
            </a:r>
            <a:r>
              <a:rPr lang="en-US" sz="7200" baseline="30000" dirty="0"/>
              <a:t>st</a:t>
            </a:r>
            <a:r>
              <a:rPr lang="en-US" sz="7200" dirty="0"/>
              <a:t> stage ranking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0F48-8B09-4744-9D8E-EE3616BB9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437" y="1891145"/>
            <a:ext cx="21336000" cy="11520055"/>
          </a:xfrm>
        </p:spPr>
        <p:txBody>
          <a:bodyPr/>
          <a:lstStyle/>
          <a:p>
            <a:r>
              <a:rPr lang="en-US" sz="4400" dirty="0"/>
              <a:t>Sub model </a:t>
            </a:r>
            <a:r>
              <a:rPr lang="en-US" sz="4400" dirty="0">
                <a:sym typeface="Wingdings" pitchFamily="2" charset="2"/>
              </a:rPr>
              <a:t> Super model debates:</a:t>
            </a:r>
          </a:p>
          <a:p>
            <a:pPr lvl="1"/>
            <a:r>
              <a:rPr lang="en-US" sz="4000" dirty="0">
                <a:sym typeface="Wingdings" pitchFamily="2" charset="2"/>
              </a:rPr>
              <a:t>Maintain effort increase</a:t>
            </a:r>
          </a:p>
          <a:p>
            <a:pPr lvl="1"/>
            <a:r>
              <a:rPr lang="en-US" sz="4000" dirty="0">
                <a:sym typeface="Wingdings" pitchFamily="2" charset="2"/>
              </a:rPr>
              <a:t>Lots of training data expired</a:t>
            </a:r>
          </a:p>
          <a:p>
            <a:r>
              <a:rPr lang="en-US" sz="4400" dirty="0"/>
              <a:t>Labeling bias/noisy</a:t>
            </a:r>
          </a:p>
          <a:p>
            <a:pPr lvl="1"/>
            <a:r>
              <a:rPr lang="en-US" sz="4000" dirty="0"/>
              <a:t>Rating accuracy / raters agreement is low</a:t>
            </a:r>
          </a:p>
          <a:p>
            <a:pPr lvl="1"/>
            <a:r>
              <a:rPr lang="en-US" sz="4000" dirty="0"/>
              <a:t>Rater is conservative about </a:t>
            </a:r>
            <a:r>
              <a:rPr lang="en-US" sz="4000" dirty="0" err="1"/>
              <a:t>labling</a:t>
            </a:r>
            <a:r>
              <a:rPr lang="en-US" sz="4000" dirty="0"/>
              <a:t> “off-topic”</a:t>
            </a:r>
          </a:p>
          <a:p>
            <a:r>
              <a:rPr lang="en-US" sz="4400" dirty="0"/>
              <a:t>Future work for 1st stage ranking:</a:t>
            </a:r>
          </a:p>
          <a:p>
            <a:pPr lvl="1"/>
            <a:r>
              <a:rPr lang="en-US" sz="4400" dirty="0"/>
              <a:t>Bigger training data (online) + selective negative data (filtered docs)</a:t>
            </a:r>
          </a:p>
          <a:p>
            <a:pPr lvl="1"/>
            <a:r>
              <a:rPr lang="en-US" sz="4400" dirty="0"/>
              <a:t>Rule-based score boosting for high confidence cases (e.g. boost CNN’s official results for query “</a:t>
            </a:r>
            <a:r>
              <a:rPr lang="en-US" sz="4400" dirty="0" err="1"/>
              <a:t>cnn</a:t>
            </a:r>
            <a:r>
              <a:rPr lang="en-US" sz="4400" dirty="0"/>
              <a:t>”), …</a:t>
            </a:r>
          </a:p>
          <a:p>
            <a:pPr lvl="1"/>
            <a:r>
              <a:rPr lang="en-US" sz="4400" dirty="0"/>
              <a:t>Semi-supervised (Rule-based) training data generation</a:t>
            </a:r>
          </a:p>
          <a:p>
            <a:pPr lvl="1"/>
            <a:r>
              <a:rPr lang="en-US" sz="4400" dirty="0"/>
              <a:t>Improve training data using C1/2 strategy: </a:t>
            </a:r>
            <a:r>
              <a:rPr lang="en-US" sz="4400" dirty="0">
                <a:hlinkClick r:id="rId2"/>
              </a:rPr>
              <a:t>https://fburl.com/lbm52n5z</a:t>
            </a:r>
            <a:r>
              <a:rPr lang="en-US" sz="4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2BE2F-B835-6B48-8CDC-79D05A69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26" y="1891146"/>
            <a:ext cx="9930247" cy="51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082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3D3B-0C9A-344C-9D8E-A4756683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91943"/>
            <a:ext cx="21336000" cy="1838325"/>
          </a:xfrm>
        </p:spPr>
        <p:txBody>
          <a:bodyPr/>
          <a:lstStyle/>
          <a:p>
            <a:r>
              <a:rPr lang="en-US" sz="6600" dirty="0"/>
              <a:t>Example of 1</a:t>
            </a:r>
            <a:r>
              <a:rPr lang="en-US" sz="6600" baseline="30000" dirty="0"/>
              <a:t>st</a:t>
            </a:r>
            <a:r>
              <a:rPr lang="en-US" sz="6600" dirty="0"/>
              <a:t> stage configs (similar to 2</a:t>
            </a:r>
            <a:r>
              <a:rPr lang="en-US" sz="6600" baseline="30000" dirty="0"/>
              <a:t>nd</a:t>
            </a:r>
            <a:r>
              <a:rPr lang="en-US" sz="6600" dirty="0"/>
              <a:t> stage)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8D6A2-8ABF-4F4E-B46B-4803E660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4192732"/>
            <a:ext cx="10575636" cy="8514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D346A-AFCB-5A48-9E05-F06469A8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699" y="4192732"/>
            <a:ext cx="11675026" cy="639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48E9F-8FE4-3C46-97EB-99289108AC2D}"/>
              </a:ext>
            </a:extLst>
          </p:cNvPr>
          <p:cNvSpPr txBox="1"/>
          <p:nvPr/>
        </p:nvSpPr>
        <p:spPr>
          <a:xfrm>
            <a:off x="646858" y="1794893"/>
            <a:ext cx="9630842" cy="182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Sub-model config:</a:t>
            </a: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* Load a f(*) and assign to a feature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ED121-EC9A-8044-BFEC-3CDF42D94E54}"/>
              </a:ext>
            </a:extLst>
          </p:cNvPr>
          <p:cNvSpPr txBox="1"/>
          <p:nvPr/>
        </p:nvSpPr>
        <p:spPr>
          <a:xfrm>
            <a:off x="11823699" y="1794893"/>
            <a:ext cx="9574737" cy="182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Bucket Ranker</a:t>
            </a: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* A linear function at each segment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28639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F502-31E0-D34F-B43B-8F0579DB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542637"/>
            <a:ext cx="21336000" cy="1036781"/>
          </a:xfrm>
        </p:spPr>
        <p:txBody>
          <a:bodyPr/>
          <a:lstStyle/>
          <a:p>
            <a:r>
              <a:rPr lang="en-US" sz="8000" dirty="0"/>
              <a:t>2</a:t>
            </a:r>
            <a:r>
              <a:rPr lang="en-US" sz="8000" baseline="30000" dirty="0"/>
              <a:t>nd</a:t>
            </a:r>
            <a:r>
              <a:rPr lang="en-US" sz="8000" dirty="0"/>
              <a:t> stage ranking: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5761B-6766-3249-B7CF-209A45A63E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370" y="2112165"/>
            <a:ext cx="21336000" cy="10609921"/>
          </a:xfrm>
        </p:spPr>
        <p:txBody>
          <a:bodyPr/>
          <a:lstStyle/>
          <a:p>
            <a:r>
              <a:rPr lang="en-US" sz="4800" dirty="0"/>
              <a:t>Important config </a:t>
            </a:r>
            <a:r>
              <a:rPr lang="en-US" sz="4800" dirty="0" err="1"/>
              <a:t>params</a:t>
            </a:r>
            <a:r>
              <a:rPr lang="en-US" sz="4800" dirty="0"/>
              <a:t>:</a:t>
            </a:r>
          </a:p>
          <a:p>
            <a:pPr lvl="1"/>
            <a:r>
              <a:rPr lang="en-US" sz="4400" dirty="0"/>
              <a:t>"</a:t>
            </a:r>
            <a:r>
              <a:rPr lang="en-US" sz="4400" dirty="0" err="1"/>
              <a:t>postsSortingTwiddlerModel</a:t>
            </a:r>
            <a:r>
              <a:rPr lang="en-US" sz="4400" dirty="0"/>
              <a:t>": "</a:t>
            </a:r>
            <a:r>
              <a:rPr lang="en-US" sz="4400" dirty="0" err="1"/>
              <a:t>bm_video_sparse_nn</a:t>
            </a:r>
            <a:r>
              <a:rPr lang="en-US" sz="4400" dirty="0"/>
              <a:t>",</a:t>
            </a:r>
          </a:p>
          <a:p>
            <a:pPr lvl="1"/>
            <a:r>
              <a:rPr lang="en-US" sz="4400" dirty="0"/>
              <a:t> "</a:t>
            </a:r>
            <a:r>
              <a:rPr lang="en-US" sz="4400" dirty="0" err="1"/>
              <a:t>posts_sorting_twiddler_submodel</a:t>
            </a:r>
            <a:r>
              <a:rPr lang="en-US" sz="4400" dirty="0"/>
              <a:t>": "submodel_videos_2nd_stage_latest",</a:t>
            </a:r>
          </a:p>
          <a:p>
            <a:pPr lvl="1"/>
            <a:r>
              <a:rPr lang="en-US" sz="4400" dirty="0"/>
              <a:t>"</a:t>
            </a:r>
            <a:r>
              <a:rPr lang="en-US" sz="4400" dirty="0" err="1"/>
              <a:t>execute_sparsenn_submodel_last</a:t>
            </a:r>
            <a:r>
              <a:rPr lang="en-US" sz="4400" dirty="0"/>
              <a:t>": "false",</a:t>
            </a:r>
          </a:p>
          <a:p>
            <a:pPr lvl="1"/>
            <a:r>
              <a:rPr lang="en-US" sz="4400" dirty="0"/>
              <a:t>"</a:t>
            </a:r>
            <a:r>
              <a:rPr lang="en-US" sz="4400" dirty="0" err="1"/>
              <a:t>posts_quark_twiddler_configerator_file</a:t>
            </a:r>
            <a:r>
              <a:rPr lang="en-US" sz="4400" dirty="0"/>
              <a:t>": "posts/</a:t>
            </a:r>
            <a:r>
              <a:rPr lang="en-US" sz="4400" dirty="0" err="1"/>
              <a:t>quark_twiddler_video</a:t>
            </a:r>
            <a:r>
              <a:rPr lang="en-US" sz="4400" dirty="0"/>
              <a:t>",</a:t>
            </a:r>
          </a:p>
          <a:p>
            <a:endParaRPr lang="en-US" sz="4800" dirty="0"/>
          </a:p>
          <a:p>
            <a:r>
              <a:rPr lang="en-US" sz="4800" dirty="0"/>
              <a:t>Logic of 2nd stage:</a:t>
            </a:r>
          </a:p>
          <a:p>
            <a:pPr lvl="1"/>
            <a:r>
              <a:rPr lang="en-US" sz="4400" dirty="0" err="1"/>
              <a:t>filef</a:t>
            </a:r>
            <a:r>
              <a:rPr lang="en-US" sz="4400" dirty="0"/>
              <a:t> </a:t>
            </a:r>
            <a:r>
              <a:rPr lang="en-US" sz="4400" dirty="0" err="1"/>
              <a:t>twiddler</a:t>
            </a:r>
            <a:r>
              <a:rPr lang="en-US" sz="4400" dirty="0"/>
              <a:t>/</a:t>
            </a:r>
            <a:r>
              <a:rPr lang="en-US" sz="4400" dirty="0" err="1"/>
              <a:t>PostsTwiddler.cpp</a:t>
            </a:r>
            <a:r>
              <a:rPr lang="en-US" sz="4400" dirty="0"/>
              <a:t> </a:t>
            </a:r>
          </a:p>
          <a:p>
            <a:pPr lvl="1"/>
            <a:r>
              <a:rPr lang="en-US" sz="4400" dirty="0" err="1"/>
              <a:t>Twiddlers</a:t>
            </a:r>
            <a:r>
              <a:rPr lang="en-US" sz="4400" dirty="0"/>
              <a:t> are run one by one, starting from ASYNC_TWIDDLERS (e.g. fetch counters)</a:t>
            </a:r>
          </a:p>
          <a:p>
            <a:endParaRPr lang="en-US" sz="4400" dirty="0"/>
          </a:p>
          <a:p>
            <a:r>
              <a:rPr lang="en-US" sz="4400" dirty="0"/>
              <a:t>Where does the ranking happen?</a:t>
            </a:r>
          </a:p>
          <a:p>
            <a:pPr lvl="1"/>
            <a:r>
              <a:rPr lang="en-US" sz="4000" dirty="0" err="1"/>
              <a:t>PostsSortingTwiddler.cpp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23676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45F6-E019-684F-9181-A339661C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stage ranking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DF688-6363-3448-8E22-7A3EC74434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Setting:</a:t>
            </a:r>
          </a:p>
          <a:p>
            <a:pPr lvl="1"/>
            <a:r>
              <a:rPr lang="en-US" sz="4400" dirty="0"/>
              <a:t>Model: f85091822</a:t>
            </a:r>
          </a:p>
          <a:p>
            <a:pPr lvl="1"/>
            <a:r>
              <a:rPr lang="en-US" sz="4400" dirty="0"/>
              <a:t>Training target: 30 seconds</a:t>
            </a:r>
          </a:p>
          <a:p>
            <a:r>
              <a:rPr lang="en-US" sz="4800" dirty="0"/>
              <a:t>Important features:</a:t>
            </a:r>
          </a:p>
          <a:p>
            <a:pPr lvl="1"/>
            <a:r>
              <a:rPr lang="en-US" sz="4400" dirty="0"/>
              <a:t>Sparse features </a:t>
            </a:r>
          </a:p>
          <a:p>
            <a:pPr lvl="2"/>
            <a:r>
              <a:rPr lang="en-US" sz="4000" dirty="0" err="1"/>
              <a:t>filef</a:t>
            </a:r>
            <a:r>
              <a:rPr lang="en-US" sz="4000" dirty="0"/>
              <a:t> </a:t>
            </a:r>
            <a:r>
              <a:rPr lang="en-US" sz="4000" dirty="0" err="1"/>
              <a:t>BaseSparseFeatures.cpp</a:t>
            </a:r>
            <a:endParaRPr lang="en-US" sz="4000" dirty="0"/>
          </a:p>
          <a:p>
            <a:pPr lvl="1"/>
            <a:r>
              <a:rPr lang="en-US" sz="4400" dirty="0"/>
              <a:t>Counter features</a:t>
            </a:r>
          </a:p>
          <a:p>
            <a:pPr lvl="2"/>
            <a:r>
              <a:rPr lang="en-US" sz="4000" dirty="0" err="1"/>
              <a:t>filef</a:t>
            </a:r>
            <a:r>
              <a:rPr lang="en-US" sz="4000" dirty="0"/>
              <a:t> </a:t>
            </a:r>
            <a:r>
              <a:rPr lang="en-US" sz="4000" dirty="0" err="1"/>
              <a:t>PostsDataFetcherTwiddler.cpp</a:t>
            </a:r>
            <a:endParaRPr lang="en-US" sz="4000" dirty="0"/>
          </a:p>
          <a:p>
            <a:pPr lvl="1"/>
            <a:r>
              <a:rPr lang="en-US" sz="4400" dirty="0"/>
              <a:t>Query intent features</a:t>
            </a:r>
          </a:p>
          <a:p>
            <a:pPr lvl="1"/>
            <a:r>
              <a:rPr lang="en-US" sz="4400" dirty="0"/>
              <a:t>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5206F-F34C-004A-B649-2A3C7BE74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90" y="3111499"/>
            <a:ext cx="9294092" cy="93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22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CB40-1DFF-7D46-91E5-6B68ADB5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importance: GBDT </a:t>
            </a:r>
            <a:r>
              <a:rPr lang="en-US" dirty="0" err="1"/>
              <a:t>v.s</a:t>
            </a:r>
            <a:r>
              <a:rPr lang="en-US" dirty="0"/>
              <a:t>. 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5EBA-58BC-5945-85C9-067FAB3A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GBDT:</a:t>
            </a:r>
          </a:p>
          <a:p>
            <a:pPr lvl="1"/>
            <a:r>
              <a:rPr lang="en-US" sz="4800" dirty="0"/>
              <a:t>Based on the split gain of each feature</a:t>
            </a:r>
          </a:p>
          <a:p>
            <a:pPr lvl="1"/>
            <a:r>
              <a:rPr lang="en-US" sz="4800" dirty="0"/>
              <a:t>Code pointer: </a:t>
            </a:r>
            <a:r>
              <a:rPr lang="en-US" sz="4800" dirty="0">
                <a:hlinkClick r:id="rId2"/>
              </a:rPr>
              <a:t>https://fburl.com/w1czhusy</a:t>
            </a:r>
            <a:endParaRPr lang="en-US" sz="4800" dirty="0"/>
          </a:p>
          <a:p>
            <a:pPr lvl="1"/>
            <a:endParaRPr lang="en-US" sz="4800" dirty="0"/>
          </a:p>
          <a:p>
            <a:r>
              <a:rPr lang="en-US" sz="5400" dirty="0"/>
              <a:t>Sparse NN: </a:t>
            </a:r>
          </a:p>
          <a:p>
            <a:pPr lvl="1"/>
            <a:r>
              <a:rPr lang="en-US" sz="5400" dirty="0"/>
              <a:t>Based on value permutation on a feature and report loss difference</a:t>
            </a:r>
          </a:p>
          <a:p>
            <a:pPr lvl="1"/>
            <a:r>
              <a:rPr lang="en-US" sz="4800" dirty="0"/>
              <a:t>Wiki: </a:t>
            </a:r>
            <a:r>
              <a:rPr lang="en-US" sz="4800" dirty="0">
                <a:hlinkClick r:id="rId3"/>
              </a:rPr>
              <a:t>https://fburl.com/wiki/kevb5yrz</a:t>
            </a:r>
            <a:r>
              <a:rPr lang="en-US" sz="4800" dirty="0"/>
              <a:t> 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079927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50C3-7324-CA4E-B139-B0ABDE23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How to develop features in our ranking stacks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6F9FB-A663-204E-90B5-F556CD91D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2879725"/>
            <a:ext cx="21336000" cy="9525000"/>
          </a:xfrm>
        </p:spPr>
        <p:txBody>
          <a:bodyPr/>
          <a:lstStyle/>
          <a:p>
            <a:r>
              <a:rPr lang="en-US" sz="6000" dirty="0"/>
              <a:t>Register feature name -&gt; ID mapping:</a:t>
            </a:r>
          </a:p>
          <a:p>
            <a:pPr lvl="1"/>
            <a:r>
              <a:rPr lang="en-US" sz="5400" dirty="0">
                <a:hlinkClick r:id="rId2"/>
              </a:rPr>
              <a:t>https://fburl.com/wiki/95po53tq</a:t>
            </a:r>
            <a:r>
              <a:rPr lang="en-US" sz="5400" dirty="0"/>
              <a:t> </a:t>
            </a:r>
          </a:p>
          <a:p>
            <a:r>
              <a:rPr lang="en-US" sz="6000" dirty="0"/>
              <a:t>Dense features: </a:t>
            </a:r>
          </a:p>
          <a:p>
            <a:pPr lvl="1"/>
            <a:r>
              <a:rPr lang="en-US" sz="5400" dirty="0" err="1"/>
              <a:t>RankingFeaturesMapType</a:t>
            </a:r>
            <a:r>
              <a:rPr lang="en-US" sz="5400" dirty="0"/>
              <a:t>: map&lt;i32, double&gt; </a:t>
            </a:r>
          </a:p>
          <a:p>
            <a:r>
              <a:rPr lang="en-US" sz="6000" dirty="0"/>
              <a:t>Sparse features:</a:t>
            </a:r>
          </a:p>
          <a:p>
            <a:pPr lvl="1"/>
            <a:r>
              <a:rPr lang="en-US" sz="5400" dirty="0" err="1"/>
              <a:t>fbgs</a:t>
            </a:r>
            <a:r>
              <a:rPr lang="en-US" sz="5400" dirty="0"/>
              <a:t> </a:t>
            </a:r>
            <a:r>
              <a:rPr lang="en-US" sz="5400" dirty="0" err="1"/>
              <a:t>ExtendedFeaturesMapType</a:t>
            </a:r>
            <a:endParaRPr lang="en-US" sz="5400" dirty="0"/>
          </a:p>
          <a:p>
            <a:r>
              <a:rPr lang="en-US" sz="5800" dirty="0"/>
              <a:t>Example diffs:</a:t>
            </a:r>
          </a:p>
          <a:p>
            <a:pPr lvl="1"/>
            <a:r>
              <a:rPr lang="en-US" dirty="0">
                <a:hlinkClick r:id="rId3"/>
              </a:rPr>
              <a:t>D8233948</a:t>
            </a:r>
            <a:endParaRPr lang="en-US" sz="5400" dirty="0"/>
          </a:p>
          <a:p>
            <a:pPr lvl="2"/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895D-0D15-A445-B6C0-6C8261465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/>
          <a:stretch/>
        </p:blipFill>
        <p:spPr>
          <a:xfrm>
            <a:off x="12729942" y="7869381"/>
            <a:ext cx="9026373" cy="49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18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F014-241C-AB4C-AFCB-678E7EB9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6" y="305905"/>
            <a:ext cx="21336000" cy="1085574"/>
          </a:xfrm>
        </p:spPr>
        <p:txBody>
          <a:bodyPr/>
          <a:lstStyle/>
          <a:p>
            <a:r>
              <a:rPr lang="en-US" sz="4800" dirty="0"/>
              <a:t>How </a:t>
            </a:r>
            <a:r>
              <a:rPr lang="en-US" sz="4800" dirty="0" err="1"/>
              <a:t>sparseNN</a:t>
            </a:r>
            <a:r>
              <a:rPr lang="en-US" sz="4800" dirty="0"/>
              <a:t> &amp; sparse feature works: </a:t>
            </a:r>
            <a:r>
              <a:rPr lang="en-US" sz="4800" dirty="0">
                <a:hlinkClick r:id="rId2"/>
              </a:rPr>
              <a:t>https://fb.quip.com/BlfVAb4C37gT</a:t>
            </a:r>
            <a:r>
              <a:rPr lang="en-US" sz="48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7AE3A-027D-CB41-B948-8FEE697B9A96}"/>
              </a:ext>
            </a:extLst>
          </p:cNvPr>
          <p:cNvSpPr/>
          <p:nvPr/>
        </p:nvSpPr>
        <p:spPr>
          <a:xfrm>
            <a:off x="430696" y="1300996"/>
            <a:ext cx="9108584" cy="946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Example: dot(128-64, 74)32-16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81C4-D285-124B-9108-F9AB68E5C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6" y="5548093"/>
            <a:ext cx="10442713" cy="5874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1D499-081D-824D-95C9-661AED3B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979" y="5487234"/>
            <a:ext cx="10654749" cy="599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1CA9EC-47D4-5249-B349-3CCD229D6D51}"/>
              </a:ext>
            </a:extLst>
          </p:cNvPr>
          <p:cNvSpPr txBox="1"/>
          <p:nvPr/>
        </p:nvSpPr>
        <p:spPr>
          <a:xfrm>
            <a:off x="21033827" y="5747920"/>
            <a:ext cx="2005357" cy="947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Pooling: </a:t>
            </a: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* sum/</a:t>
            </a:r>
            <a:r>
              <a:rPr lang="en-US" sz="28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avg</a:t>
            </a:r>
            <a:r>
              <a:rPr lang="en-US" sz="28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/max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D0C06-3887-F843-AFA0-664BEBAB7EC6}"/>
              </a:ext>
            </a:extLst>
          </p:cNvPr>
          <p:cNvSpPr/>
          <p:nvPr/>
        </p:nvSpPr>
        <p:spPr>
          <a:xfrm>
            <a:off x="3703594" y="12147680"/>
            <a:ext cx="4850295" cy="769441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Dense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20540-3DCD-CF46-87E9-A51830BB40A5}"/>
              </a:ext>
            </a:extLst>
          </p:cNvPr>
          <p:cNvSpPr/>
          <p:nvPr/>
        </p:nvSpPr>
        <p:spPr>
          <a:xfrm>
            <a:off x="15226747" y="12252033"/>
            <a:ext cx="4850295" cy="769441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Sparse features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EF0DFEC-C8F7-9F44-82EF-127068CF101F}"/>
              </a:ext>
            </a:extLst>
          </p:cNvPr>
          <p:cNvSpPr/>
          <p:nvPr/>
        </p:nvSpPr>
        <p:spPr>
          <a:xfrm rot="16200000">
            <a:off x="5964745" y="11342606"/>
            <a:ext cx="327992" cy="884585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B865C5C-F3B6-A945-9158-A7AC42D62BC8}"/>
              </a:ext>
            </a:extLst>
          </p:cNvPr>
          <p:cNvSpPr/>
          <p:nvPr/>
        </p:nvSpPr>
        <p:spPr>
          <a:xfrm rot="16200000">
            <a:off x="17249358" y="11449029"/>
            <a:ext cx="327992" cy="884585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9F3D2F-74EA-A74F-8961-99A173C982CC}"/>
              </a:ext>
            </a:extLst>
          </p:cNvPr>
          <p:cNvSpPr/>
          <p:nvPr/>
        </p:nvSpPr>
        <p:spPr>
          <a:xfrm>
            <a:off x="8673548" y="4084177"/>
            <a:ext cx="4850295" cy="769441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Concat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: 60 + 6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7C4F9-F169-6940-ADAD-84A5A142E5FD}"/>
              </a:ext>
            </a:extLst>
          </p:cNvPr>
          <p:cNvCxnSpPr/>
          <p:nvPr/>
        </p:nvCxnSpPr>
        <p:spPr>
          <a:xfrm flipV="1">
            <a:off x="5307496" y="4989443"/>
            <a:ext cx="5227982" cy="170642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73A84-B7C3-2B47-BA77-C18D22B1A247}"/>
              </a:ext>
            </a:extLst>
          </p:cNvPr>
          <p:cNvCxnSpPr>
            <a:cxnSpLocks/>
          </p:cNvCxnSpPr>
          <p:nvPr/>
        </p:nvCxnSpPr>
        <p:spPr>
          <a:xfrm flipH="1" flipV="1">
            <a:off x="11867322" y="4989443"/>
            <a:ext cx="5486400" cy="7584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59FAABA-E8EC-E842-AD29-897B9AD43DCF}"/>
              </a:ext>
            </a:extLst>
          </p:cNvPr>
          <p:cNvSpPr/>
          <p:nvPr/>
        </p:nvSpPr>
        <p:spPr>
          <a:xfrm>
            <a:off x="8673547" y="2508217"/>
            <a:ext cx="4850295" cy="769441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Output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9AA63C0-0735-DA45-A07B-4CD2C07FADE4}"/>
              </a:ext>
            </a:extLst>
          </p:cNvPr>
          <p:cNvSpPr/>
          <p:nvPr/>
        </p:nvSpPr>
        <p:spPr>
          <a:xfrm rot="16200000">
            <a:off x="10934698" y="3184661"/>
            <a:ext cx="327992" cy="884585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5371AA-A6BC-E440-BA7E-F2C111453996}"/>
              </a:ext>
            </a:extLst>
          </p:cNvPr>
          <p:cNvSpPr txBox="1"/>
          <p:nvPr/>
        </p:nvSpPr>
        <p:spPr>
          <a:xfrm>
            <a:off x="472632" y="2483978"/>
            <a:ext cx="7370607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Note: there are also cat, … operators</a:t>
            </a:r>
          </a:p>
        </p:txBody>
      </p:sp>
    </p:spTree>
    <p:extLst>
      <p:ext uri="{BB962C8B-B14F-4D97-AF65-F5344CB8AC3E}">
        <p14:creationId xmlns:p14="http://schemas.microsoft.com/office/powerpoint/2010/main" val="16363309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21A3-95F1-654C-B2C8-5E591564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61" y="576815"/>
            <a:ext cx="21336000" cy="1838325"/>
          </a:xfrm>
        </p:spPr>
        <p:txBody>
          <a:bodyPr/>
          <a:lstStyle/>
          <a:p>
            <a:r>
              <a:rPr lang="en-US" sz="8000" dirty="0"/>
              <a:t>2</a:t>
            </a:r>
            <a:r>
              <a:rPr lang="en-US" sz="8000" baseline="30000" dirty="0"/>
              <a:t>nd</a:t>
            </a:r>
            <a:r>
              <a:rPr lang="en-US" sz="8000" dirty="0"/>
              <a:t> stage quark based demotion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8BC5-62F5-9646-851C-8C84F7D04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7692" y="2733813"/>
            <a:ext cx="12112487" cy="2475671"/>
          </a:xfrm>
        </p:spPr>
        <p:txBody>
          <a:bodyPr/>
          <a:lstStyle/>
          <a:p>
            <a:r>
              <a:rPr lang="en-US" sz="3600" dirty="0"/>
              <a:t>posts/</a:t>
            </a:r>
            <a:r>
              <a:rPr lang="en-US" sz="3600" dirty="0" err="1"/>
              <a:t>quark_twiddler_video</a:t>
            </a:r>
            <a:endParaRPr lang="en-US" sz="3600" dirty="0"/>
          </a:p>
          <a:p>
            <a:pPr lvl="1"/>
            <a:r>
              <a:rPr lang="en-US" sz="3200" dirty="0"/>
              <a:t>C++ Implementation: </a:t>
            </a:r>
            <a:r>
              <a:rPr lang="en-US" sz="3200" dirty="0" err="1"/>
              <a:t>twiddler</a:t>
            </a:r>
            <a:r>
              <a:rPr lang="en-US" sz="3200" dirty="0"/>
              <a:t>/</a:t>
            </a:r>
            <a:r>
              <a:rPr lang="en-US" sz="3200" dirty="0" err="1"/>
              <a:t>QuarkGenericTwiddler.cpp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Blacklist filtering, Demotion, Promotion, priority,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B223A-BC13-9B47-BDB2-91B4417F7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09484"/>
            <a:ext cx="10043768" cy="8162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D7ACB-B866-474B-8296-2802AC471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930" y="3224635"/>
            <a:ext cx="8965097" cy="101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762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0715-73A6-E44D-B7B5-59CB7D1B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85336"/>
            <a:ext cx="21336000" cy="1838325"/>
          </a:xfrm>
        </p:spPr>
        <p:txBody>
          <a:bodyPr/>
          <a:lstStyle/>
          <a:p>
            <a:r>
              <a:rPr lang="en-US" sz="8000" dirty="0"/>
              <a:t>WPR blender: merge sub-requests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D9B5A-CF07-2C43-97AB-D2BD07E32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7529" y="2139661"/>
            <a:ext cx="11326994" cy="2432339"/>
          </a:xfrm>
        </p:spPr>
        <p:txBody>
          <a:bodyPr/>
          <a:lstStyle/>
          <a:p>
            <a:r>
              <a:rPr lang="en-US" sz="4000" dirty="0"/>
              <a:t>Prod blender config:</a:t>
            </a:r>
          </a:p>
          <a:p>
            <a:pPr lvl="1"/>
            <a:r>
              <a:rPr lang="en-US" sz="3600" dirty="0"/>
              <a:t>posts/</a:t>
            </a:r>
            <a:r>
              <a:rPr lang="en-US" sz="3600" dirty="0" err="1"/>
              <a:t>quark_video_wpr_merging.cconf</a:t>
            </a:r>
            <a:endParaRPr lang="en-US" sz="3600" dirty="0"/>
          </a:p>
          <a:p>
            <a:r>
              <a:rPr lang="en-US" sz="4000" dirty="0"/>
              <a:t>Where it is set? “</a:t>
            </a:r>
            <a:r>
              <a:rPr lang="en-US" sz="4000" dirty="0" err="1"/>
              <a:t>filec</a:t>
            </a:r>
            <a:r>
              <a:rPr lang="en-US" sz="4000" dirty="0"/>
              <a:t> keywords/</a:t>
            </a:r>
            <a:r>
              <a:rPr lang="en-US" sz="4000" dirty="0" err="1"/>
              <a:t>split_defs.cinc</a:t>
            </a:r>
            <a:r>
              <a:rPr lang="en-US" sz="4000" dirty="0"/>
              <a:t>”</a:t>
            </a:r>
          </a:p>
          <a:p>
            <a:pPr lvl="1"/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6C82D-9925-7440-A6EB-D1FF4988F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32" y="4946650"/>
            <a:ext cx="6740386" cy="7863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8B04C-6ABB-6242-85F1-9212DF58A639}"/>
              </a:ext>
            </a:extLst>
          </p:cNvPr>
          <p:cNvSpPr txBox="1"/>
          <p:nvPr/>
        </p:nvSpPr>
        <p:spPr>
          <a:xfrm>
            <a:off x="8866364" y="5307162"/>
            <a:ext cx="12840053" cy="2234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How do do experiment for WPR merger?</a:t>
            </a:r>
          </a:p>
          <a:p>
            <a:pPr algn="l" rtl="0" latinLnBrk="1" hangingPunct="0"/>
            <a:r>
              <a:rPr lang="en-US" sz="44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* Experiment to copy from: https://</a:t>
            </a:r>
            <a:r>
              <a:rPr lang="en-US" sz="44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fburl.com</a:t>
            </a:r>
            <a:r>
              <a:rPr lang="en-US" sz="44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/qe2/ba23rpt8</a:t>
            </a: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B7178-86C1-3B46-899D-50E14F69A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83" y="7910151"/>
            <a:ext cx="14703840" cy="2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57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3895-5E94-2D47-8F52-0C9F1EF4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574085"/>
            <a:ext cx="21336000" cy="1838325"/>
          </a:xfrm>
        </p:spPr>
        <p:txBody>
          <a:bodyPr/>
          <a:lstStyle/>
          <a:p>
            <a:r>
              <a:rPr lang="en-US" sz="8800" dirty="0"/>
              <a:t>Use case: Sports/News/</a:t>
            </a:r>
            <a:r>
              <a:rPr lang="en-US" sz="8800" dirty="0" err="1"/>
              <a:t>Entertaiment</a:t>
            </a:r>
            <a:r>
              <a:rPr lang="en-US" sz="8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8ECC1-2CFC-544F-A9D7-38C6F129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b="20955"/>
          <a:stretch/>
        </p:blipFill>
        <p:spPr>
          <a:xfrm>
            <a:off x="15713818" y="2412410"/>
            <a:ext cx="6101529" cy="9756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AE78D-D38D-F846-98A0-6C7D2F111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 b="25859"/>
          <a:stretch/>
        </p:blipFill>
        <p:spPr>
          <a:xfrm>
            <a:off x="8445744" y="2795298"/>
            <a:ext cx="6328729" cy="9595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25D8E2-5172-CD44-962B-E62C4276F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24444"/>
          <a:stretch/>
        </p:blipFill>
        <p:spPr>
          <a:xfrm>
            <a:off x="1177670" y="2830814"/>
            <a:ext cx="6328729" cy="9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388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5433-7C4B-1146-8740-D5B23E9A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90" y="293256"/>
            <a:ext cx="21336000" cy="1590962"/>
          </a:xfrm>
        </p:spPr>
        <p:txBody>
          <a:bodyPr/>
          <a:lstStyle/>
          <a:p>
            <a:r>
              <a:rPr lang="en-US" sz="8000" dirty="0"/>
              <a:t>Outlines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4119C-8555-3646-BF3F-687FF4AEA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200" y="1607127"/>
            <a:ext cx="21336000" cy="11526982"/>
          </a:xfrm>
        </p:spPr>
        <p:txBody>
          <a:bodyPr/>
          <a:lstStyle/>
          <a:p>
            <a:r>
              <a:rPr lang="en-US" sz="4000" dirty="0"/>
              <a:t>Video Search in one picture</a:t>
            </a:r>
          </a:p>
          <a:p>
            <a:r>
              <a:rPr lang="en-US" sz="4000" dirty="0"/>
              <a:t>System components for online service</a:t>
            </a:r>
          </a:p>
          <a:p>
            <a:pPr lvl="1"/>
            <a:r>
              <a:rPr lang="en-US" sz="3600" dirty="0"/>
              <a:t>NLP : where our QU signals generated</a:t>
            </a:r>
          </a:p>
          <a:p>
            <a:pPr lvl="1"/>
            <a:r>
              <a:rPr lang="en-US" sz="3600" dirty="0"/>
              <a:t>Triggering &amp; sub-request generation</a:t>
            </a:r>
          </a:p>
          <a:p>
            <a:pPr lvl="1"/>
            <a:r>
              <a:rPr lang="en-US" sz="3600" dirty="0"/>
              <a:t>Rewriting: from text to unicorn-query</a:t>
            </a:r>
          </a:p>
          <a:p>
            <a:pPr lvl="1"/>
            <a:r>
              <a:rPr lang="en-US" sz="3600" dirty="0"/>
              <a:t>Ranking stacks: 1</a:t>
            </a:r>
            <a:r>
              <a:rPr lang="en-US" sz="3600" baseline="30000" dirty="0"/>
              <a:t>st</a:t>
            </a:r>
            <a:r>
              <a:rPr lang="en-US" sz="3600" dirty="0"/>
              <a:t>/2</a:t>
            </a:r>
            <a:r>
              <a:rPr lang="en-US" sz="3600" baseline="30000" dirty="0"/>
              <a:t>nd</a:t>
            </a:r>
            <a:r>
              <a:rPr lang="en-US" sz="3600" dirty="0"/>
              <a:t> stage </a:t>
            </a:r>
          </a:p>
          <a:p>
            <a:pPr lvl="1"/>
            <a:r>
              <a:rPr lang="en-US" sz="3600" dirty="0"/>
              <a:t>Special cases: use cases</a:t>
            </a:r>
          </a:p>
          <a:p>
            <a:pPr lvl="1"/>
            <a:r>
              <a:rPr lang="en-US" sz="3600" dirty="0"/>
              <a:t>Integrity: works in H2 2018</a:t>
            </a:r>
          </a:p>
          <a:p>
            <a:r>
              <a:rPr lang="en-US" sz="4000" dirty="0"/>
              <a:t>Offline components:</a:t>
            </a:r>
          </a:p>
          <a:p>
            <a:pPr lvl="1"/>
            <a:r>
              <a:rPr lang="en-US" sz="3600" dirty="0" err="1"/>
              <a:t>DUFusion</a:t>
            </a:r>
            <a:r>
              <a:rPr lang="en-US" sz="3600" dirty="0"/>
              <a:t>: document understanding system</a:t>
            </a:r>
          </a:p>
          <a:p>
            <a:pPr lvl="1"/>
            <a:r>
              <a:rPr lang="en-US" sz="3600" dirty="0"/>
              <a:t>Granulation: indexing</a:t>
            </a:r>
          </a:p>
          <a:p>
            <a:pPr lvl="1"/>
            <a:r>
              <a:rPr lang="en-US" sz="3600" dirty="0" err="1"/>
              <a:t>Dataswarm</a:t>
            </a:r>
            <a:r>
              <a:rPr lang="en-US" sz="3600" dirty="0"/>
              <a:t>: training pipelines / metrics</a:t>
            </a:r>
          </a:p>
          <a:p>
            <a:pPr lvl="1"/>
            <a:r>
              <a:rPr lang="en-US" sz="3600" dirty="0"/>
              <a:t>PUMA / Stylus: real time data processing</a:t>
            </a:r>
          </a:p>
          <a:p>
            <a:r>
              <a:rPr lang="en-US" sz="4000" dirty="0"/>
              <a:t>Measurements: </a:t>
            </a:r>
          </a:p>
          <a:p>
            <a:pPr lvl="1"/>
            <a:r>
              <a:rPr lang="en-US" sz="3600" dirty="0"/>
              <a:t>Offline / Online evaluation &amp; QE..</a:t>
            </a:r>
          </a:p>
          <a:p>
            <a:pPr lvl="1"/>
            <a:r>
              <a:rPr lang="en-US" sz="3600" dirty="0"/>
              <a:t>Survey: technique to ask end users</a:t>
            </a:r>
          </a:p>
          <a:p>
            <a:r>
              <a:rPr lang="en-US" sz="4000" dirty="0"/>
              <a:t>Debugging &amp; others</a:t>
            </a:r>
            <a:endParaRPr lang="en-US" sz="36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37739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876-50CC-BE49-B8BA-F400ACE9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4" y="663713"/>
            <a:ext cx="21336000" cy="1838325"/>
          </a:xfrm>
        </p:spPr>
        <p:txBody>
          <a:bodyPr/>
          <a:lstStyle/>
          <a:p>
            <a:r>
              <a:rPr lang="en-US" sz="8800" dirty="0"/>
              <a:t>Use case ranking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0A0F1-7017-F544-8011-4CF4619A7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504" y="2502037"/>
            <a:ext cx="21336000" cy="10796519"/>
          </a:xfrm>
        </p:spPr>
        <p:txBody>
          <a:bodyPr/>
          <a:lstStyle/>
          <a:p>
            <a:r>
              <a:rPr lang="en-US" sz="3600" dirty="0"/>
              <a:t>Our use cases: </a:t>
            </a:r>
          </a:p>
          <a:p>
            <a:pPr lvl="1"/>
            <a:r>
              <a:rPr lang="en-US" sz="3200" dirty="0"/>
              <a:t>News / Sports / Entertainments</a:t>
            </a:r>
          </a:p>
          <a:p>
            <a:pPr lvl="1"/>
            <a:r>
              <a:rPr lang="en-US" sz="3200" dirty="0" err="1"/>
              <a:t>Usecase_type</a:t>
            </a:r>
            <a:r>
              <a:rPr lang="en-US" sz="3200" dirty="0"/>
              <a:t>: 2 / 0 / 1</a:t>
            </a:r>
          </a:p>
          <a:p>
            <a:r>
              <a:rPr lang="en-US" sz="3600" dirty="0"/>
              <a:t>Top use case queries: </a:t>
            </a:r>
          </a:p>
          <a:p>
            <a:pPr lvl="1"/>
            <a:r>
              <a:rPr lang="en-US" sz="3200" dirty="0">
                <a:hlinkClick r:id="rId2"/>
              </a:rPr>
              <a:t>https://fburl.com/4l7xtvrq</a:t>
            </a:r>
            <a:r>
              <a:rPr lang="en-US" sz="3200" dirty="0"/>
              <a:t> (change type to filter different cases &amp; subcases)</a:t>
            </a:r>
          </a:p>
          <a:p>
            <a:r>
              <a:rPr lang="en-US" sz="3600" dirty="0"/>
              <a:t>Use case triggering logics:</a:t>
            </a:r>
          </a:p>
          <a:p>
            <a:pPr lvl="1"/>
            <a:r>
              <a:rPr lang="en-US" sz="2800" dirty="0"/>
              <a:t>News/Sports/</a:t>
            </a:r>
            <a:r>
              <a:rPr lang="en-US" sz="2800" dirty="0" err="1"/>
              <a:t>EntertainmentUsecaseMetadataGenerator</a:t>
            </a:r>
            <a:endParaRPr lang="en-US" sz="2800" dirty="0"/>
          </a:p>
          <a:p>
            <a:pPr lvl="1"/>
            <a:r>
              <a:rPr lang="en-US" sz="2800" dirty="0" err="1"/>
              <a:t>tbgf</a:t>
            </a:r>
            <a:r>
              <a:rPr lang="en-US" sz="2800" dirty="0"/>
              <a:t> search/</a:t>
            </a:r>
            <a:r>
              <a:rPr lang="en-US" sz="2800" dirty="0" err="1"/>
              <a:t>search_product</a:t>
            </a:r>
            <a:r>
              <a:rPr lang="en-US" sz="2800" dirty="0"/>
              <a:t>/</a:t>
            </a:r>
            <a:r>
              <a:rPr lang="en-US" sz="2800" dirty="0" err="1"/>
              <a:t>serp</a:t>
            </a:r>
            <a:r>
              <a:rPr lang="en-US" sz="2800" dirty="0"/>
              <a:t>/</a:t>
            </a:r>
            <a:r>
              <a:rPr lang="en-US" sz="2800" dirty="0" err="1"/>
              <a:t>query_intents</a:t>
            </a:r>
            <a:r>
              <a:rPr lang="en-US" sz="2800" dirty="0"/>
              <a:t>/</a:t>
            </a:r>
            <a:r>
              <a:rPr lang="en-US" sz="2800" dirty="0" err="1"/>
              <a:t>usecases</a:t>
            </a:r>
            <a:r>
              <a:rPr lang="en-US" sz="2800" dirty="0"/>
              <a:t>/</a:t>
            </a:r>
            <a:r>
              <a:rPr lang="en-US" sz="2800" dirty="0" err="1"/>
              <a:t>metadata_generators</a:t>
            </a:r>
            <a:r>
              <a:rPr lang="en-US" sz="2800" dirty="0"/>
              <a:t>/</a:t>
            </a:r>
          </a:p>
          <a:p>
            <a:r>
              <a:rPr lang="en-US" sz="3200" dirty="0"/>
              <a:t>Use case universes &amp; GKs</a:t>
            </a:r>
          </a:p>
          <a:p>
            <a:pPr lvl="1"/>
            <a:r>
              <a:rPr lang="en-US" sz="2800" dirty="0"/>
              <a:t>qe2/</a:t>
            </a:r>
            <a:r>
              <a:rPr lang="en-US" sz="2800" dirty="0" err="1"/>
              <a:t>news_usecase</a:t>
            </a:r>
            <a:r>
              <a:rPr lang="en-US" sz="2800" dirty="0"/>
              <a:t> , qe2/</a:t>
            </a:r>
            <a:r>
              <a:rPr lang="en-US" sz="2800" dirty="0" err="1"/>
              <a:t>sports_usecase</a:t>
            </a:r>
            <a:r>
              <a:rPr lang="en-US" sz="2800" dirty="0"/>
              <a:t>, qe2/</a:t>
            </a:r>
            <a:r>
              <a:rPr lang="en-US" sz="2800" dirty="0" err="1"/>
              <a:t>entertaiment_usecase</a:t>
            </a:r>
            <a:endParaRPr lang="en-US" sz="2800" dirty="0"/>
          </a:p>
          <a:p>
            <a:r>
              <a:rPr lang="en-US" sz="3600" dirty="0"/>
              <a:t>Use case ranking logics:</a:t>
            </a:r>
          </a:p>
          <a:p>
            <a:pPr lvl="1"/>
            <a:r>
              <a:rPr lang="en-US" sz="3200" dirty="0" err="1"/>
              <a:t>video_news_usecase_rewriter.cconf</a:t>
            </a:r>
            <a:endParaRPr lang="en-US" sz="3200" dirty="0"/>
          </a:p>
          <a:p>
            <a:pPr lvl="1"/>
            <a:r>
              <a:rPr lang="en-US" sz="3200" dirty="0" err="1"/>
              <a:t>video_sports_usecase_rewriter.cconf</a:t>
            </a:r>
            <a:endParaRPr lang="en-US" sz="3200" dirty="0"/>
          </a:p>
          <a:p>
            <a:pPr lvl="1"/>
            <a:r>
              <a:rPr lang="en-US" sz="3200" dirty="0" err="1"/>
              <a:t>video_entertainment_usecase_rewriter.cconf</a:t>
            </a:r>
            <a:endParaRPr lang="en-US" sz="3200" dirty="0"/>
          </a:p>
          <a:p>
            <a:r>
              <a:rPr lang="en-US" sz="3600" dirty="0"/>
              <a:t>QUIP for more details: </a:t>
            </a:r>
          </a:p>
          <a:p>
            <a:pPr lvl="1"/>
            <a:r>
              <a:rPr lang="en-US" sz="3200" dirty="0">
                <a:hlinkClick r:id="rId3"/>
              </a:rPr>
              <a:t>https://fb.quip.com/SqKQAVFHEaua</a:t>
            </a:r>
            <a:r>
              <a:rPr lang="en-US" sz="3200" dirty="0"/>
              <a:t> </a:t>
            </a:r>
          </a:p>
          <a:p>
            <a:r>
              <a:rPr lang="en-US" sz="3600" dirty="0"/>
              <a:t>Existing work: news use case 2018 H1 summary</a:t>
            </a:r>
          </a:p>
          <a:p>
            <a:pPr lvl="1"/>
            <a:r>
              <a:rPr lang="en-US" sz="3200" dirty="0">
                <a:hlinkClick r:id="rId4"/>
              </a:rPr>
              <a:t>https://fburl.com/ydb2a51i</a:t>
            </a:r>
            <a:r>
              <a:rPr lang="en-US" sz="32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58504-1E18-F947-8D3E-6B4D75ACB33E}"/>
              </a:ext>
            </a:extLst>
          </p:cNvPr>
          <p:cNvSpPr/>
          <p:nvPr/>
        </p:nvSpPr>
        <p:spPr>
          <a:xfrm>
            <a:off x="16043142" y="2556486"/>
            <a:ext cx="6737344" cy="941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UsecaseMainType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INVALID = -1,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SPORTS = 0,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ENTERTAINMENT = 1,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NEWS = 2,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SportsUsecaseSubtype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PUBLISHERS = 0,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DURING_THE_GAME = 1,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BEFORE_THE_GAME = 2,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AFTER_THE_GAME = 3,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REALTIME_SPORTS = 4,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....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EntertainmentUsecaseSubtype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MOVIES = 0,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TV_SHOWS = 1,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NewsUsecaseSubtype</a:t>
            </a:r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PUBLISHERS = 0,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REALTIME_NEWS = 1,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....</a:t>
            </a:r>
          </a:p>
          <a:p>
            <a:pPr algn="l"/>
            <a:r>
              <a:rPr lang="en-US" sz="2400" dirty="0">
                <a:solidFill>
                  <a:srgbClr val="1844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929867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6A0E-9DF1-9E4F-B423-5994AA7E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8" y="431801"/>
            <a:ext cx="21336000" cy="1422688"/>
          </a:xfrm>
        </p:spPr>
        <p:txBody>
          <a:bodyPr/>
          <a:lstStyle/>
          <a:p>
            <a:r>
              <a:rPr lang="en-US" sz="8000" dirty="0"/>
              <a:t>Integrity: what we are doing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17A4-99D7-8642-AA44-8B023612D6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5237" y="1854488"/>
            <a:ext cx="21336000" cy="11445875"/>
          </a:xfrm>
        </p:spPr>
        <p:txBody>
          <a:bodyPr/>
          <a:lstStyle/>
          <a:p>
            <a:r>
              <a:rPr lang="en-US" sz="4800" dirty="0"/>
              <a:t>QU signals</a:t>
            </a:r>
          </a:p>
          <a:p>
            <a:pPr lvl="1"/>
            <a:r>
              <a:rPr lang="en-US" sz="4400" dirty="0"/>
              <a:t>Risky query classifier: {japan movie}, {</a:t>
            </a:r>
            <a:r>
              <a:rPr lang="en-US" sz="4400" dirty="0" err="1"/>
              <a:t>whatsapp</a:t>
            </a:r>
            <a:r>
              <a:rPr lang="en-US" sz="4400" dirty="0"/>
              <a:t> group}..</a:t>
            </a:r>
          </a:p>
          <a:p>
            <a:pPr lvl="1"/>
            <a:r>
              <a:rPr lang="en-US" sz="4400" dirty="0"/>
              <a:t>Method: take offensive query like {japan 18+ movies}, {</a:t>
            </a:r>
            <a:r>
              <a:rPr lang="en-US" sz="4400" dirty="0" err="1"/>
              <a:t>whatapp</a:t>
            </a:r>
            <a:r>
              <a:rPr lang="en-US" sz="4400" dirty="0"/>
              <a:t> sex group}, remove the offensive </a:t>
            </a:r>
            <a:r>
              <a:rPr lang="en-US" sz="4400" dirty="0" err="1"/>
              <a:t>ngrams</a:t>
            </a:r>
            <a:r>
              <a:rPr lang="en-US" sz="4400" dirty="0"/>
              <a:t> in the query</a:t>
            </a:r>
          </a:p>
          <a:p>
            <a:pPr lvl="1"/>
            <a:r>
              <a:rPr lang="en-US" sz="4400" dirty="0"/>
              <a:t>Build NLP DU classifier: </a:t>
            </a:r>
            <a:r>
              <a:rPr lang="en-US" sz="4400" dirty="0">
                <a:hlinkClick r:id="rId2"/>
              </a:rPr>
              <a:t>https://fburl.com/9encjm8d</a:t>
            </a:r>
            <a:endParaRPr lang="en-US" sz="4400" dirty="0"/>
          </a:p>
          <a:p>
            <a:pPr lvl="2"/>
            <a:r>
              <a:rPr lang="en-US" sz="4000" dirty="0"/>
              <a:t>FEATURE_QUERY_INTENT_NLP_SERVICE_RISKY_ADULT_RISKY_CONFIDENCE</a:t>
            </a:r>
          </a:p>
          <a:p>
            <a:r>
              <a:rPr lang="en-US" sz="4800" dirty="0"/>
              <a:t>DU signals:</a:t>
            </a:r>
          </a:p>
          <a:p>
            <a:pPr lvl="1"/>
            <a:r>
              <a:rPr lang="en-US" sz="4400" dirty="0"/>
              <a:t>FUSS signals: mid-tier FUSS red/yellow filtering</a:t>
            </a:r>
          </a:p>
          <a:p>
            <a:pPr lvl="1"/>
            <a:r>
              <a:rPr lang="en-US" sz="4400" dirty="0"/>
              <a:t>1</a:t>
            </a:r>
            <a:r>
              <a:rPr lang="en-US" sz="4400" baseline="30000" dirty="0"/>
              <a:t>st</a:t>
            </a:r>
            <a:r>
              <a:rPr lang="en-US" sz="4400" dirty="0"/>
              <a:t> stage </a:t>
            </a:r>
            <a:r>
              <a:rPr lang="en-US" sz="4400" dirty="0" err="1"/>
              <a:t>submodel</a:t>
            </a:r>
            <a:endParaRPr lang="en-US" sz="4400" dirty="0"/>
          </a:p>
          <a:p>
            <a:pPr lvl="1"/>
            <a:r>
              <a:rPr lang="en-US" sz="4400" dirty="0"/>
              <a:t>Integrity issue study: </a:t>
            </a:r>
            <a:r>
              <a:rPr lang="en-US" sz="4400" dirty="0">
                <a:hlinkClick r:id="rId3"/>
              </a:rPr>
              <a:t>https://fburl.com/10uob9nv</a:t>
            </a:r>
            <a:endParaRPr lang="en-US" sz="4400" dirty="0"/>
          </a:p>
          <a:p>
            <a:pPr lvl="1"/>
            <a:r>
              <a:rPr lang="en-US" sz="4400" dirty="0" err="1"/>
              <a:t>Xray</a:t>
            </a:r>
            <a:r>
              <a:rPr lang="en-US" sz="4400" dirty="0"/>
              <a:t> OC signals</a:t>
            </a:r>
          </a:p>
          <a:p>
            <a:pPr lvl="1"/>
            <a:r>
              <a:rPr lang="en-US" sz="4400" dirty="0"/>
              <a:t>VEQ bucket:  </a:t>
            </a:r>
          </a:p>
          <a:p>
            <a:r>
              <a:rPr lang="en-US" sz="4800" dirty="0"/>
              <a:t>Hero videos:</a:t>
            </a:r>
          </a:p>
          <a:p>
            <a:pPr lvl="1"/>
            <a:r>
              <a:rPr lang="en-US" sz="4400" dirty="0"/>
              <a:t>Boosting videos with verified publisher</a:t>
            </a:r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52230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BE83-6FE9-AB40-AE1C-9A6031FA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9" y="542637"/>
            <a:ext cx="21336000" cy="1838325"/>
          </a:xfrm>
        </p:spPr>
        <p:txBody>
          <a:bodyPr/>
          <a:lstStyle/>
          <a:p>
            <a:r>
              <a:rPr lang="en-US" sz="8000" dirty="0"/>
              <a:t>Privacy check: before showing to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E381B-28BA-174B-B38B-4CD902B22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109" y="2380961"/>
            <a:ext cx="21336000" cy="11113365"/>
          </a:xfrm>
        </p:spPr>
        <p:txBody>
          <a:bodyPr/>
          <a:lstStyle/>
          <a:p>
            <a:r>
              <a:rPr lang="en-US" sz="4800" dirty="0"/>
              <a:t>Wiki: </a:t>
            </a:r>
            <a:r>
              <a:rPr lang="en-US" sz="4800" dirty="0">
                <a:hlinkClick r:id="rId2"/>
              </a:rPr>
              <a:t>https://our.internmc.facebook.com/intern/wiki/Search-product-privacy/</a:t>
            </a:r>
            <a:r>
              <a:rPr lang="en-US" sz="4800" dirty="0"/>
              <a:t> </a:t>
            </a:r>
          </a:p>
          <a:p>
            <a:endParaRPr lang="en-US" sz="4800" dirty="0"/>
          </a:p>
          <a:p>
            <a:r>
              <a:rPr lang="en-US" sz="4800" dirty="0"/>
              <a:t>Code: </a:t>
            </a:r>
            <a:r>
              <a:rPr lang="en-US" sz="4800" b="1" dirty="0" err="1"/>
              <a:t>BrowseLineage.php</a:t>
            </a:r>
            <a:endParaRPr lang="en-US" sz="4800" b="1" dirty="0"/>
          </a:p>
          <a:p>
            <a:r>
              <a:rPr lang="en-US" sz="4800" dirty="0"/>
              <a:t>Data stored in:</a:t>
            </a:r>
            <a:r>
              <a:rPr lang="en-US" sz="4800" b="1" dirty="0"/>
              <a:t> unicorn1.thrift</a:t>
            </a:r>
          </a:p>
          <a:p>
            <a:pPr lvl="1"/>
            <a:r>
              <a:rPr lang="en-US" sz="4800" dirty="0" err="1"/>
              <a:t>SearchResult</a:t>
            </a:r>
            <a:r>
              <a:rPr lang="en-US" sz="4800" dirty="0"/>
              <a:t>. </a:t>
            </a:r>
            <a:r>
              <a:rPr lang="en-US" sz="4800" dirty="0" err="1"/>
              <a:t>matchTreeJson</a:t>
            </a:r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Example of privacy failures:</a:t>
            </a:r>
          </a:p>
          <a:p>
            <a:pPr lvl="1"/>
            <a:r>
              <a:rPr lang="en-US" sz="4800" dirty="0"/>
              <a:t>If the video is not visible to a user due to some setting, we should fail it</a:t>
            </a:r>
          </a:p>
          <a:p>
            <a:pPr lvl="1"/>
            <a:r>
              <a:rPr lang="en-US" sz="4800" dirty="0"/>
              <a:t>If the metadata of a post is not visible to user, we will hide it: e.g. we will not show some friendship or other personal information the post author choose to hide</a:t>
            </a:r>
          </a:p>
          <a:p>
            <a:pPr marL="457200" lvl="1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507856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307E3-5550-EF4D-93BC-DFF63368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components: 10 mins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89A7-28A5-1B44-BDE3-5826CC16B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DUFusion</a:t>
            </a:r>
            <a:endParaRPr lang="en-US" dirty="0"/>
          </a:p>
          <a:p>
            <a:r>
              <a:rPr lang="en-US" dirty="0"/>
              <a:t>Granulation</a:t>
            </a:r>
          </a:p>
          <a:p>
            <a:r>
              <a:rPr lang="en-US" dirty="0" err="1"/>
              <a:t>Dataswarm</a:t>
            </a:r>
            <a:endParaRPr lang="en-US" dirty="0"/>
          </a:p>
          <a:p>
            <a:r>
              <a:rPr lang="en-US" dirty="0"/>
              <a:t>Realtime pipelines</a:t>
            </a:r>
          </a:p>
          <a:p>
            <a:r>
              <a:rPr lang="en-US" dirty="0"/>
              <a:t>Experiment set up (QE)</a:t>
            </a:r>
          </a:p>
          <a:p>
            <a:r>
              <a:rPr lang="en-US" dirty="0"/>
              <a:t>Metrics &amp; Survey</a:t>
            </a:r>
          </a:p>
        </p:txBody>
      </p:sp>
    </p:spTree>
    <p:extLst>
      <p:ext uri="{BB962C8B-B14F-4D97-AF65-F5344CB8AC3E}">
        <p14:creationId xmlns:p14="http://schemas.microsoft.com/office/powerpoint/2010/main" val="19512583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35EF-4FE1-2046-84D0-DB9C6452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74867"/>
            <a:ext cx="21336000" cy="1838325"/>
          </a:xfrm>
        </p:spPr>
        <p:txBody>
          <a:bodyPr/>
          <a:lstStyle/>
          <a:p>
            <a:r>
              <a:rPr lang="en-US" sz="8000" dirty="0" err="1"/>
              <a:t>DUFusion</a:t>
            </a:r>
            <a:r>
              <a:rPr lang="en-US" sz="8000" dirty="0"/>
              <a:t>: Document Understanding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E970-445C-774B-BF8F-3D5A602DF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2327" y="1740976"/>
            <a:ext cx="21336000" cy="1460500"/>
          </a:xfrm>
        </p:spPr>
        <p:txBody>
          <a:bodyPr/>
          <a:lstStyle/>
          <a:p>
            <a:r>
              <a:rPr lang="en-US" sz="4800" dirty="0"/>
              <a:t>Wiki </a:t>
            </a:r>
            <a:r>
              <a:rPr lang="en-US" sz="4800" dirty="0">
                <a:hlinkClick r:id="rId2"/>
              </a:rPr>
              <a:t>https://our.internmc.facebook.com/intern/wiki/DU_Fusion/</a:t>
            </a:r>
            <a:r>
              <a:rPr lang="en-US" sz="4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A0D26-8E42-5049-9F42-03A8C4E5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40" y="3097029"/>
            <a:ext cx="4793673" cy="10160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CBF74-69EA-B34D-A04F-CDE8DF1C0910}"/>
              </a:ext>
            </a:extLst>
          </p:cNvPr>
          <p:cNvSpPr txBox="1"/>
          <p:nvPr/>
        </p:nvSpPr>
        <p:spPr>
          <a:xfrm>
            <a:off x="8609751" y="2897110"/>
            <a:ext cx="11963211" cy="10664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Architecture: </a:t>
            </a:r>
          </a:p>
          <a:p>
            <a:pPr marL="571500" marR="0" indent="-57150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Share similar config structure with NLP service 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Pipeline: 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dufusion</a:t>
            </a: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/pipeline/video/</a:t>
            </a:r>
            <a:r>
              <a:rPr lang="en-US" sz="42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du_fusion_video_config.cconf</a:t>
            </a:r>
            <a:endParaRPr lang="en-US" sz="4200" dirty="0">
              <a:solidFill>
                <a:schemeClr val="bg1"/>
              </a:solidFill>
              <a:latin typeface="FreightSans Pro Book" charset="0"/>
              <a:ea typeface="FreightSans Pro Book" charset="0"/>
              <a:cs typeface="FreightSans Pro Book" charset="0"/>
            </a:endParaRP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dufusion</a:t>
            </a: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/pipeline/video/</a:t>
            </a:r>
            <a:r>
              <a:rPr lang="en-US" sz="42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du_fusion_video_scan.cconf</a:t>
            </a: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Video’s </a:t>
            </a:r>
            <a:r>
              <a:rPr kumimoji="0" lang="en-US" sz="4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DuFusion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components: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  <a:hlinkClick r:id="rId4"/>
              </a:rPr>
              <a:t>https://fburl.com/v4qytjup</a:t>
            </a: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</a:t>
            </a:r>
          </a:p>
          <a:p>
            <a:pPr algn="l" rtl="0" latinLnBrk="1" hangingPunct="0"/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Example applications: 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TTSN video tower embedding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Video title offensive classifier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VUE data process &amp; write to TAO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FIT video classifier </a:t>
            </a:r>
          </a:p>
          <a:p>
            <a:pPr algn="l" rtl="0" latinLnBrk="1" hangingPunct="0"/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Example </a:t>
            </a:r>
            <a:r>
              <a:rPr lang="en-US" sz="4200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DuFusion</a:t>
            </a: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diffs: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D8998357</a:t>
            </a:r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0129845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C5A6-6026-4E48-BE92-F0441ABCC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9" y="487218"/>
            <a:ext cx="21336000" cy="1838325"/>
          </a:xfrm>
        </p:spPr>
        <p:txBody>
          <a:bodyPr/>
          <a:lstStyle/>
          <a:p>
            <a:r>
              <a:rPr lang="en-US" sz="6600" dirty="0"/>
              <a:t>TTSN (two tower </a:t>
            </a:r>
            <a:r>
              <a:rPr lang="en-US" sz="6600" dirty="0" err="1"/>
              <a:t>sparseNN</a:t>
            </a:r>
            <a:r>
              <a:rPr lang="en-US" sz="6600" dirty="0"/>
              <a:t>) for video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995C-373A-2944-9752-5719404C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3" y="3179154"/>
            <a:ext cx="10683587" cy="78270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45DCC0-F971-ED44-8D89-820CB561FACF}"/>
              </a:ext>
            </a:extLst>
          </p:cNvPr>
          <p:cNvSpPr/>
          <p:nvPr/>
        </p:nvSpPr>
        <p:spPr>
          <a:xfrm>
            <a:off x="15246928" y="6345931"/>
            <a:ext cx="4516582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DUFusion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62527-1E10-7147-B84F-09E0EEE216E5}"/>
              </a:ext>
            </a:extLst>
          </p:cNvPr>
          <p:cNvSpPr/>
          <p:nvPr/>
        </p:nvSpPr>
        <p:spPr>
          <a:xfrm>
            <a:off x="12650933" y="9477682"/>
            <a:ext cx="3314700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DFD51-A73B-3F44-860F-FB2242AC9AD4}"/>
              </a:ext>
            </a:extLst>
          </p:cNvPr>
          <p:cNvSpPr/>
          <p:nvPr/>
        </p:nvSpPr>
        <p:spPr>
          <a:xfrm>
            <a:off x="16487776" y="9447376"/>
            <a:ext cx="3241097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TAO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BED02-86AC-DD44-99B4-2DCA27429D27}"/>
              </a:ext>
            </a:extLst>
          </p:cNvPr>
          <p:cNvSpPr/>
          <p:nvPr/>
        </p:nvSpPr>
        <p:spPr>
          <a:xfrm>
            <a:off x="20255346" y="9444241"/>
            <a:ext cx="3269673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Scribe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EC2F0-A315-474F-8D6E-1DB5E75D66F9}"/>
              </a:ext>
            </a:extLst>
          </p:cNvPr>
          <p:cNvSpPr/>
          <p:nvPr/>
        </p:nvSpPr>
        <p:spPr>
          <a:xfrm>
            <a:off x="11333019" y="3021855"/>
            <a:ext cx="12192000" cy="788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18440F"/>
                </a:solidFill>
              </a:rPr>
              <a:t>video/</a:t>
            </a:r>
            <a:r>
              <a:rPr lang="en-US" sz="4400" dirty="0" err="1">
                <a:solidFill>
                  <a:srgbClr val="18440F"/>
                </a:solidFill>
              </a:rPr>
              <a:t>du_fusion_video_scan.cconf</a:t>
            </a:r>
            <a:endParaRPr lang="en-US" sz="4400" dirty="0">
              <a:solidFill>
                <a:srgbClr val="18440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679AA-2674-4F4E-A920-FB5900F0C093}"/>
              </a:ext>
            </a:extLst>
          </p:cNvPr>
          <p:cNvSpPr/>
          <p:nvPr/>
        </p:nvSpPr>
        <p:spPr>
          <a:xfrm>
            <a:off x="14907491" y="4283456"/>
            <a:ext cx="5043055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Video Scanner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D86D3-0CA2-7044-8F81-1A698B491EA1}"/>
              </a:ext>
            </a:extLst>
          </p:cNvPr>
          <p:cNvSpPr/>
          <p:nvPr/>
        </p:nvSpPr>
        <p:spPr>
          <a:xfrm>
            <a:off x="3900056" y="12296822"/>
            <a:ext cx="4516582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TTSN Model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37CC0DC-D059-9D4A-9914-AD656A25B75A}"/>
              </a:ext>
            </a:extLst>
          </p:cNvPr>
          <p:cNvCxnSpPr>
            <a:cxnSpLocks/>
            <a:stCxn id="30" idx="3"/>
            <a:endCxn id="7" idx="1"/>
          </p:cNvCxnSpPr>
          <p:nvPr/>
        </p:nvCxnSpPr>
        <p:spPr>
          <a:xfrm flipV="1">
            <a:off x="8416638" y="6884540"/>
            <a:ext cx="6830290" cy="5950891"/>
          </a:xfrm>
          <a:prstGeom prst="curvedConnector3">
            <a:avLst>
              <a:gd name="adj1" fmla="val 42292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Down Arrow 44">
            <a:extLst>
              <a:ext uri="{FF2B5EF4-FFF2-40B4-BE49-F238E27FC236}">
                <a16:creationId xmlns:a16="http://schemas.microsoft.com/office/drawing/2014/main" id="{49A27333-CBF5-E748-A4D4-DEC3E53FE9E9}"/>
              </a:ext>
            </a:extLst>
          </p:cNvPr>
          <p:cNvSpPr/>
          <p:nvPr/>
        </p:nvSpPr>
        <p:spPr>
          <a:xfrm>
            <a:off x="4961658" y="11453234"/>
            <a:ext cx="1690255" cy="415636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81C563-FD71-6041-8081-76CE61F22C2F}"/>
              </a:ext>
            </a:extLst>
          </p:cNvPr>
          <p:cNvSpPr/>
          <p:nvPr/>
        </p:nvSpPr>
        <p:spPr>
          <a:xfrm>
            <a:off x="238061" y="1789158"/>
            <a:ext cx="17958762" cy="851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601200"/>
                </a:solidFill>
                <a:latin typeface="Menlo" panose="020B0609030804020204" pitchFamily="49" charset="0"/>
              </a:rPr>
              <a:t>F78617019 : train on long true watch (</a:t>
            </a:r>
            <a:r>
              <a:rPr lang="en-US" sz="4800" dirty="0" err="1">
                <a:solidFill>
                  <a:srgbClr val="601200"/>
                </a:solidFill>
                <a:latin typeface="Menlo" panose="020B0609030804020204" pitchFamily="49" charset="0"/>
              </a:rPr>
              <a:t>q,d</a:t>
            </a:r>
            <a:r>
              <a:rPr lang="en-US" sz="4800" dirty="0">
                <a:solidFill>
                  <a:srgbClr val="601200"/>
                </a:solidFill>
                <a:latin typeface="Menlo" panose="020B0609030804020204" pitchFamily="49" charset="0"/>
              </a:rPr>
              <a:t>) pair </a:t>
            </a:r>
            <a:endParaRPr lang="en-US" sz="4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DCACCD-87A5-744E-915A-D735360B9D34}"/>
              </a:ext>
            </a:extLst>
          </p:cNvPr>
          <p:cNvSpPr/>
          <p:nvPr/>
        </p:nvSpPr>
        <p:spPr>
          <a:xfrm>
            <a:off x="13612090" y="11330261"/>
            <a:ext cx="3726873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FigTable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870C54-A389-0440-AD50-3C830871B40E}"/>
              </a:ext>
            </a:extLst>
          </p:cNvPr>
          <p:cNvSpPr/>
          <p:nvPr/>
        </p:nvSpPr>
        <p:spPr>
          <a:xfrm>
            <a:off x="18807542" y="11397855"/>
            <a:ext cx="4391031" cy="1077218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PostDocData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61AEC94-3095-7942-89A7-D63EE7F52D71}"/>
              </a:ext>
            </a:extLst>
          </p:cNvPr>
          <p:cNvSpPr/>
          <p:nvPr/>
        </p:nvSpPr>
        <p:spPr>
          <a:xfrm>
            <a:off x="11914909" y="8866909"/>
            <a:ext cx="12053455" cy="3968522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3BC591C3-D00C-824D-A833-D6084E75F441}"/>
              </a:ext>
            </a:extLst>
          </p:cNvPr>
          <p:cNvSpPr/>
          <p:nvPr/>
        </p:nvSpPr>
        <p:spPr>
          <a:xfrm>
            <a:off x="16506568" y="7928326"/>
            <a:ext cx="1690255" cy="415636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B82EEF7C-D0F4-AB42-8794-18F3F0E28E32}"/>
              </a:ext>
            </a:extLst>
          </p:cNvPr>
          <p:cNvSpPr/>
          <p:nvPr/>
        </p:nvSpPr>
        <p:spPr>
          <a:xfrm>
            <a:off x="16487776" y="5615166"/>
            <a:ext cx="1690255" cy="415636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8295327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CA8-5765-B14D-A11B-932E2694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9" y="736600"/>
            <a:ext cx="21336000" cy="1838325"/>
          </a:xfrm>
        </p:spPr>
        <p:txBody>
          <a:bodyPr/>
          <a:lstStyle/>
          <a:p>
            <a:r>
              <a:rPr lang="en-US" sz="8800" dirty="0"/>
              <a:t>Granulation: indexing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6B37-7692-DF41-A90A-D37B30582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6909" y="2879725"/>
            <a:ext cx="21336000" cy="9525000"/>
          </a:xfrm>
        </p:spPr>
        <p:txBody>
          <a:bodyPr/>
          <a:lstStyle/>
          <a:p>
            <a:r>
              <a:rPr lang="en-US" sz="4400" dirty="0"/>
              <a:t>Wiki: </a:t>
            </a:r>
          </a:p>
          <a:p>
            <a:pPr lvl="1"/>
            <a:r>
              <a:rPr lang="en-US" sz="4000" dirty="0">
                <a:hlinkClick r:id="rId2"/>
              </a:rPr>
              <a:t>https://our.internmc.facebook.com/intern/wiki/Granulation/</a:t>
            </a:r>
            <a:r>
              <a:rPr lang="en-US" sz="4000" dirty="0"/>
              <a:t> </a:t>
            </a:r>
          </a:p>
          <a:p>
            <a:pPr lvl="1"/>
            <a:r>
              <a:rPr lang="en-US" sz="4000" dirty="0">
                <a:hlinkClick r:id="rId3"/>
              </a:rPr>
              <a:t>https://our.internmc.facebook.com/intern/wiki/Video-search-ranking/Video_Indexing_Pipeline/</a:t>
            </a:r>
            <a:r>
              <a:rPr lang="en-US" sz="4000" dirty="0"/>
              <a:t> </a:t>
            </a:r>
          </a:p>
          <a:p>
            <a:endParaRPr lang="en-US" sz="4400" dirty="0"/>
          </a:p>
          <a:p>
            <a:r>
              <a:rPr lang="en-US" sz="4400" dirty="0"/>
              <a:t>Granulation has 2 steps:</a:t>
            </a:r>
          </a:p>
          <a:p>
            <a:pPr lvl="1"/>
            <a:r>
              <a:rPr lang="en-US" sz="4000" dirty="0"/>
              <a:t>Data import: </a:t>
            </a:r>
            <a:r>
              <a:rPr lang="en-US" sz="4000" dirty="0" err="1"/>
              <a:t>posts.cconf</a:t>
            </a:r>
            <a:endParaRPr lang="en-US" sz="4000" dirty="0"/>
          </a:p>
          <a:p>
            <a:pPr lvl="2"/>
            <a:r>
              <a:rPr lang="en-US" sz="3600" dirty="0"/>
              <a:t>Most important to us: Hive / Scribe / TAO</a:t>
            </a:r>
          </a:p>
          <a:p>
            <a:pPr lvl="2"/>
            <a:r>
              <a:rPr lang="en-US" sz="3600" dirty="0"/>
              <a:t>Write to the common </a:t>
            </a:r>
            <a:r>
              <a:rPr lang="en-US" sz="3600" dirty="0" err="1"/>
              <a:t>FigTable</a:t>
            </a:r>
            <a:r>
              <a:rPr lang="en-US" sz="3600" dirty="0"/>
              <a:t> columns: posts/if/</a:t>
            </a:r>
            <a:r>
              <a:rPr lang="en-US" sz="3600" dirty="0" err="1"/>
              <a:t>hbase.thrift</a:t>
            </a:r>
            <a:endParaRPr lang="en-US" sz="3600" dirty="0"/>
          </a:p>
          <a:p>
            <a:pPr lvl="1"/>
            <a:r>
              <a:rPr lang="en-US" sz="4000" dirty="0"/>
              <a:t>Indexing: </a:t>
            </a:r>
          </a:p>
          <a:p>
            <a:pPr lvl="2"/>
            <a:r>
              <a:rPr lang="en-US" sz="3600" dirty="0"/>
              <a:t>Fetching the </a:t>
            </a:r>
            <a:r>
              <a:rPr lang="en-US" sz="3600" dirty="0" err="1"/>
              <a:t>FigTable</a:t>
            </a:r>
            <a:r>
              <a:rPr lang="en-US" sz="3600" dirty="0"/>
              <a:t> row and deserialize column data based on </a:t>
            </a:r>
            <a:r>
              <a:rPr lang="en-US" sz="3600" dirty="0" err="1"/>
              <a:t>FetchGraph</a:t>
            </a:r>
            <a:r>
              <a:rPr lang="en-US" sz="3600" dirty="0"/>
              <a:t> API</a:t>
            </a:r>
          </a:p>
          <a:p>
            <a:pPr lvl="2"/>
            <a:r>
              <a:rPr lang="en-US" sz="3600" dirty="0"/>
              <a:t>Key logics: </a:t>
            </a:r>
            <a:r>
              <a:rPr lang="en-US" sz="3600" dirty="0" err="1"/>
              <a:t>GranularIndexer.cpp</a:t>
            </a:r>
            <a:r>
              <a:rPr lang="en-US" sz="3600" dirty="0"/>
              <a:t> / </a:t>
            </a:r>
            <a:r>
              <a:rPr lang="en-US" sz="3600" dirty="0" err="1"/>
              <a:t>GranularVideoIndexer.cpp</a:t>
            </a:r>
            <a:endParaRPr lang="en-US" sz="3600" dirty="0"/>
          </a:p>
          <a:p>
            <a:pPr lvl="1"/>
            <a:r>
              <a:rPr lang="en-US" sz="4400" dirty="0"/>
              <a:t>Granulation debug:</a:t>
            </a:r>
          </a:p>
          <a:p>
            <a:pPr lvl="2"/>
            <a:r>
              <a:rPr lang="en-US" sz="3600" dirty="0"/>
              <a:t>indexing/console</a:t>
            </a:r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741673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8ACA-2BEB-0241-A095-32BD2EC4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4" y="487218"/>
            <a:ext cx="21336000" cy="1838325"/>
          </a:xfrm>
        </p:spPr>
        <p:txBody>
          <a:bodyPr/>
          <a:lstStyle/>
          <a:p>
            <a:r>
              <a:rPr lang="en-US" sz="7200" dirty="0"/>
              <a:t>Granulation: Data Import data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54D9A-B7EC-024B-9CE7-DE41DB97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66" y="2037100"/>
            <a:ext cx="14982496" cy="8203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BDAB11-4073-4A48-A41A-09AB74D35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36" y="2431150"/>
            <a:ext cx="7413582" cy="7969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EFEEDE-4287-BD4B-9472-33E6E47F601C}"/>
              </a:ext>
            </a:extLst>
          </p:cNvPr>
          <p:cNvSpPr/>
          <p:nvPr/>
        </p:nvSpPr>
        <p:spPr>
          <a:xfrm>
            <a:off x="1671014" y="10788678"/>
            <a:ext cx="12192000" cy="5983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rgbClr val="18440F"/>
                </a:solidFill>
              </a:rPr>
              <a:t>g:A</a:t>
            </a:r>
            <a:r>
              <a:rPr lang="en-US" sz="3200" dirty="0">
                <a:solidFill>
                  <a:srgbClr val="18440F"/>
                </a:solidFill>
              </a:rPr>
              <a:t>:&lt;type&gt;:&lt;id1&gt;:&lt;id1_type&gt;:&lt;id2&gt;:&lt;id2_type&gt;:&lt;</a:t>
            </a:r>
            <a:r>
              <a:rPr lang="en-US" sz="3200" dirty="0" err="1">
                <a:solidFill>
                  <a:srgbClr val="18440F"/>
                </a:solidFill>
              </a:rPr>
              <a:t>serialized_thrift</a:t>
            </a:r>
            <a:r>
              <a:rPr lang="en-US" sz="3200" dirty="0">
                <a:solidFill>
                  <a:srgbClr val="18440F"/>
                </a:solidFill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7AAB58-8DDB-9D48-974C-A7A89FD5E619}"/>
              </a:ext>
            </a:extLst>
          </p:cNvPr>
          <p:cNvSpPr/>
          <p:nvPr/>
        </p:nvSpPr>
        <p:spPr>
          <a:xfrm>
            <a:off x="1975814" y="11563618"/>
            <a:ext cx="12192000" cy="5983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200" dirty="0" err="1">
                <a:solidFill>
                  <a:srgbClr val="18440F"/>
                </a:solidFill>
              </a:rPr>
              <a:t>g:O</a:t>
            </a:r>
            <a:r>
              <a:rPr lang="en-US" sz="3200" dirty="0">
                <a:solidFill>
                  <a:srgbClr val="18440F"/>
                </a:solidFill>
              </a:rPr>
              <a:t>:&lt;type&gt;:&lt;</a:t>
            </a:r>
            <a:r>
              <a:rPr lang="en-US" sz="3200" dirty="0" err="1">
                <a:solidFill>
                  <a:srgbClr val="18440F"/>
                </a:solidFill>
              </a:rPr>
              <a:t>serialized_thrift</a:t>
            </a:r>
            <a:r>
              <a:rPr lang="en-US" sz="3200" dirty="0">
                <a:solidFill>
                  <a:srgbClr val="18440F"/>
                </a:solidFill>
              </a:rPr>
              <a:t>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4B6AE0-75C7-014E-ACF8-0A869ECFFFAD}"/>
              </a:ext>
            </a:extLst>
          </p:cNvPr>
          <p:cNvSpPr/>
          <p:nvPr/>
        </p:nvSpPr>
        <p:spPr>
          <a:xfrm>
            <a:off x="1975814" y="12338558"/>
            <a:ext cx="12192000" cy="5983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200" dirty="0" err="1">
                <a:solidFill>
                  <a:srgbClr val="18440F"/>
                </a:solidFill>
              </a:rPr>
              <a:t>g:H</a:t>
            </a:r>
            <a:r>
              <a:rPr lang="en-US" sz="3200" dirty="0">
                <a:solidFill>
                  <a:srgbClr val="18440F"/>
                </a:solidFill>
              </a:rPr>
              <a:t>:&lt;type&gt;:&lt;</a:t>
            </a:r>
            <a:r>
              <a:rPr lang="en-US" sz="3200" dirty="0" err="1">
                <a:solidFill>
                  <a:srgbClr val="18440F"/>
                </a:solidFill>
              </a:rPr>
              <a:t>serialized_thrift</a:t>
            </a:r>
            <a:r>
              <a:rPr lang="en-US" sz="3200" dirty="0">
                <a:solidFill>
                  <a:srgbClr val="18440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608988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FFDC-62D4-E741-95BF-01DB610A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77" y="459509"/>
            <a:ext cx="21336000" cy="1838325"/>
          </a:xfrm>
        </p:spPr>
        <p:txBody>
          <a:bodyPr/>
          <a:lstStyle/>
          <a:p>
            <a:r>
              <a:rPr lang="en-US" dirty="0"/>
              <a:t>Demo of the </a:t>
            </a:r>
            <a:r>
              <a:rPr lang="en-US" dirty="0" err="1"/>
              <a:t>Hbase</a:t>
            </a:r>
            <a:r>
              <a:rPr lang="en-US" dirty="0"/>
              <a:t>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6D3FE-C7C2-4D4D-9791-10BBD462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35" y="4171716"/>
            <a:ext cx="15609664" cy="8325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82343D-B6BE-1D4D-B658-DCFB0B1F3C0A}"/>
              </a:ext>
            </a:extLst>
          </p:cNvPr>
          <p:cNvSpPr/>
          <p:nvPr/>
        </p:nvSpPr>
        <p:spPr>
          <a:xfrm>
            <a:off x="2937164" y="2509897"/>
            <a:ext cx="12192000" cy="724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4000" dirty="0">
                <a:solidFill>
                  <a:srgbClr val="18440F"/>
                </a:solidFill>
              </a:rPr>
              <a:t>Example: </a:t>
            </a:r>
            <a:r>
              <a:rPr lang="en-US" sz="4000" dirty="0">
                <a:solidFill>
                  <a:srgbClr val="18440F"/>
                </a:solidFill>
                <a:hlinkClick r:id="rId3"/>
              </a:rPr>
              <a:t>https://fburl.com/search/2u1t68h7</a:t>
            </a:r>
            <a:endParaRPr lang="en-US" sz="4000" dirty="0">
              <a:solidFill>
                <a:srgbClr val="1844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622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8F90-E0D0-9142-8A31-DD251135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3FD46-C189-B84B-9219-32459C15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1F28D-0984-5243-9423-73DB7BFC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3" y="348672"/>
            <a:ext cx="22456325" cy="125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018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3A6-9BE4-354D-ABB7-3C1C63AA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components –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9DBC9-95A7-F042-AC05-AB55D8F13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NLP / QU</a:t>
            </a:r>
          </a:p>
          <a:p>
            <a:r>
              <a:rPr lang="en-US" dirty="0"/>
              <a:t>Triggering</a:t>
            </a:r>
          </a:p>
          <a:p>
            <a:r>
              <a:rPr lang="en-US" dirty="0"/>
              <a:t>Query rewriting &amp; retrieval</a:t>
            </a:r>
          </a:p>
        </p:txBody>
      </p:sp>
    </p:spTree>
    <p:extLst>
      <p:ext uri="{BB962C8B-B14F-4D97-AF65-F5344CB8AC3E}">
        <p14:creationId xmlns:p14="http://schemas.microsoft.com/office/powerpoint/2010/main" val="30733486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779E-3DCD-CB48-B6D1-71653CF3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78CA8-2A1D-3241-BE04-DB4E4928F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2" y="493787"/>
            <a:ext cx="21986208" cy="113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02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05F4-FD0B-DE4F-B4B5-83E41340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39743-1CDC-E344-AD95-3F00571AF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F6D37-1346-D24D-A518-C743216A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586508"/>
            <a:ext cx="21683626" cy="120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31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9CDB-3EDA-7B45-9139-3F0D90AB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76381"/>
            <a:ext cx="21336000" cy="1838325"/>
          </a:xfrm>
        </p:spPr>
        <p:txBody>
          <a:bodyPr/>
          <a:lstStyle/>
          <a:p>
            <a:r>
              <a:rPr lang="en-US" sz="8000" dirty="0" err="1"/>
              <a:t>Dataswarm</a:t>
            </a:r>
            <a:r>
              <a:rPr lang="en-US" sz="8000" dirty="0"/>
              <a:t>: training data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DE561-C9B0-6145-9D06-FFD3AEF51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945" y="2214706"/>
            <a:ext cx="21336000" cy="9525000"/>
          </a:xfrm>
        </p:spPr>
        <p:txBody>
          <a:bodyPr/>
          <a:lstStyle/>
          <a:p>
            <a:r>
              <a:rPr lang="en-US" sz="4400" dirty="0"/>
              <a:t>Code path for our pipelines: </a:t>
            </a:r>
          </a:p>
          <a:p>
            <a:pPr lvl="1"/>
            <a:r>
              <a:rPr lang="en-US" sz="4400" dirty="0">
                <a:hlinkClick r:id="rId2"/>
              </a:rPr>
              <a:t>[dataswarm]/tasks/search/media/</a:t>
            </a:r>
            <a:r>
              <a:rPr lang="en-US" sz="4400" dirty="0"/>
              <a:t> </a:t>
            </a:r>
          </a:p>
          <a:p>
            <a:r>
              <a:rPr lang="en-US" sz="4800" dirty="0"/>
              <a:t>example workflows</a:t>
            </a:r>
          </a:p>
          <a:p>
            <a:pPr lvl="1"/>
            <a:r>
              <a:rPr lang="en-US" sz="4400" b="1" dirty="0" err="1"/>
              <a:t>click_video_nn_and_mtml.py</a:t>
            </a:r>
            <a:endParaRPr lang="en-US" sz="4400" b="1" dirty="0"/>
          </a:p>
          <a:p>
            <a:pPr lvl="2"/>
            <a:r>
              <a:rPr lang="en-US" sz="3800" b="1" dirty="0"/>
              <a:t>Both 1</a:t>
            </a:r>
            <a:r>
              <a:rPr lang="en-US" sz="3800" b="1" baseline="30000" dirty="0"/>
              <a:t>st</a:t>
            </a:r>
            <a:r>
              <a:rPr lang="en-US" sz="3800" b="1" dirty="0"/>
              <a:t> and 2</a:t>
            </a:r>
            <a:r>
              <a:rPr lang="en-US" sz="3800" b="1" baseline="30000" dirty="0"/>
              <a:t>nd</a:t>
            </a:r>
            <a:r>
              <a:rPr lang="en-US" sz="3800" b="1" dirty="0"/>
              <a:t>  stage training pipeline</a:t>
            </a:r>
          </a:p>
          <a:p>
            <a:pPr lvl="1"/>
            <a:r>
              <a:rPr lang="en-US" sz="4400" dirty="0" err="1"/>
              <a:t>query_high_confidence_videos.py</a:t>
            </a:r>
            <a:endParaRPr lang="en-US" sz="4400" dirty="0"/>
          </a:p>
          <a:p>
            <a:pPr lvl="1"/>
            <a:r>
              <a:rPr lang="en-US" sz="4400" dirty="0" err="1"/>
              <a:t>query_high_confidence_video_msl_merge.py</a:t>
            </a:r>
            <a:endParaRPr lang="en-US" sz="4400" dirty="0"/>
          </a:p>
          <a:p>
            <a:r>
              <a:rPr lang="en-US" sz="4800" dirty="0"/>
              <a:t>Important tables:</a:t>
            </a:r>
          </a:p>
          <a:p>
            <a:pPr lvl="1"/>
            <a:r>
              <a:rPr lang="en-US" sz="4400" dirty="0" err="1"/>
              <a:t>video_player_state_based:photos</a:t>
            </a:r>
            <a:endParaRPr lang="en-US" sz="4400" dirty="0"/>
          </a:p>
          <a:p>
            <a:pPr lvl="2"/>
            <a:r>
              <a:rPr lang="en-US" sz="4000" dirty="0"/>
              <a:t>It is the </a:t>
            </a:r>
            <a:r>
              <a:rPr lang="en-US" sz="4000" dirty="0" err="1"/>
              <a:t>realtime</a:t>
            </a:r>
            <a:r>
              <a:rPr lang="en-US" sz="4000" dirty="0"/>
              <a:t> &amp; batch table for storing all video view / watched information</a:t>
            </a:r>
          </a:p>
          <a:p>
            <a:pPr lvl="1"/>
            <a:r>
              <a:rPr lang="en-US" sz="4400" dirty="0" err="1"/>
              <a:t>result_page_sessions</a:t>
            </a:r>
            <a:endParaRPr lang="en-US" sz="4400" dirty="0"/>
          </a:p>
          <a:p>
            <a:pPr lvl="2"/>
            <a:r>
              <a:rPr lang="en-US" sz="4000" dirty="0"/>
              <a:t>Every SERP’s logging</a:t>
            </a:r>
          </a:p>
          <a:p>
            <a:pPr lvl="1"/>
            <a:endParaRPr lang="en-US" sz="4400" dirty="0"/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6341496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10D5-C873-4445-9DF6-BBE35787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8" y="385418"/>
            <a:ext cx="21336000" cy="2109856"/>
          </a:xfrm>
        </p:spPr>
        <p:txBody>
          <a:bodyPr/>
          <a:lstStyle/>
          <a:p>
            <a:r>
              <a:rPr lang="en-US" sz="6000" dirty="0"/>
              <a:t>PUMA / Laser / Griffin / Stylus / Scribe / </a:t>
            </a:r>
            <a:r>
              <a:rPr lang="en-US" sz="6000" dirty="0" err="1"/>
              <a:t>Scube</a:t>
            </a:r>
            <a:r>
              <a:rPr lang="en-US" sz="6000" dirty="0"/>
              <a:t>: </a:t>
            </a:r>
            <a:r>
              <a:rPr lang="en-US" sz="6000" dirty="0" err="1"/>
              <a:t>realtime</a:t>
            </a:r>
            <a:r>
              <a:rPr lang="en-US" sz="6000" dirty="0"/>
              <a:t> data pipelines &amp; storage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75F11-4496-BE40-8E2C-CB7494480D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5339" y="2495273"/>
            <a:ext cx="19337934" cy="10943635"/>
          </a:xfrm>
        </p:spPr>
        <p:txBody>
          <a:bodyPr/>
          <a:lstStyle/>
          <a:p>
            <a:r>
              <a:rPr lang="en-US" sz="5400" dirty="0"/>
              <a:t>Our existing PUMA apps:</a:t>
            </a:r>
          </a:p>
          <a:p>
            <a:pPr lvl="1"/>
            <a:r>
              <a:rPr lang="en-US" sz="4800" dirty="0">
                <a:hlinkClick r:id="rId2"/>
              </a:rPr>
              <a:t>https://our.internmc.facebook.com/intern/wiki/Puma/UserGuide</a:t>
            </a:r>
            <a:endParaRPr lang="en-US" sz="48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Laser / Griffin: data storage &amp; look up service</a:t>
            </a:r>
          </a:p>
          <a:p>
            <a:pPr lvl="1"/>
            <a:r>
              <a:rPr lang="en-US" sz="4800" dirty="0" err="1"/>
              <a:t>Memcache</a:t>
            </a:r>
            <a:r>
              <a:rPr lang="en-US" sz="4800" dirty="0"/>
              <a:t> system to do </a:t>
            </a:r>
            <a:r>
              <a:rPr lang="en-US" sz="4800" dirty="0" err="1"/>
              <a:t>realtime</a:t>
            </a:r>
            <a:r>
              <a:rPr lang="en-US" sz="4800" dirty="0"/>
              <a:t> &lt;key, value&gt; lookup</a:t>
            </a:r>
          </a:p>
          <a:p>
            <a:pPr lvl="1"/>
            <a:r>
              <a:rPr lang="en-US" sz="4800" dirty="0"/>
              <a:t>Laser:  wiki/Laser-</a:t>
            </a:r>
            <a:r>
              <a:rPr lang="en-US" sz="4800" dirty="0" err="1"/>
              <a:t>userguide</a:t>
            </a:r>
            <a:r>
              <a:rPr lang="en-US" sz="4800" dirty="0"/>
              <a:t>/ </a:t>
            </a:r>
          </a:p>
          <a:p>
            <a:pPr lvl="1"/>
            <a:r>
              <a:rPr lang="en-US" sz="4800" dirty="0"/>
              <a:t>Griffin: wiki/Griffin/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F80D3-3FEA-7143-AA62-8EE5B1C9E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10" y="4605130"/>
            <a:ext cx="9568898" cy="40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529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FD09-0058-BB4D-8D2F-A7A65FD7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QE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7733-16AD-2D48-A3B0-3DAB7ACBF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4851" y="3091621"/>
            <a:ext cx="22278109" cy="9525000"/>
          </a:xfrm>
        </p:spPr>
        <p:txBody>
          <a:bodyPr/>
          <a:lstStyle/>
          <a:p>
            <a:r>
              <a:rPr lang="en-US" sz="4800" dirty="0"/>
              <a:t>QE universe: </a:t>
            </a:r>
          </a:p>
          <a:p>
            <a:pPr lvl="1"/>
            <a:r>
              <a:rPr lang="en-US" sz="4400" dirty="0">
                <a:hlinkClick r:id="rId2"/>
              </a:rPr>
              <a:t>qe2/search_video_tab</a:t>
            </a:r>
            <a:r>
              <a:rPr lang="en-US" sz="4400" dirty="0"/>
              <a:t> </a:t>
            </a:r>
          </a:p>
          <a:p>
            <a:pPr lvl="1"/>
            <a:r>
              <a:rPr lang="en-US" sz="4400" dirty="0">
                <a:hlinkClick r:id="rId3"/>
              </a:rPr>
              <a:t>qe2/content_search_video_universe</a:t>
            </a:r>
            <a:r>
              <a:rPr lang="en-US" sz="4400" dirty="0"/>
              <a:t> </a:t>
            </a:r>
          </a:p>
          <a:p>
            <a:r>
              <a:rPr lang="en-US" sz="4800" dirty="0"/>
              <a:t>QE wiki: </a:t>
            </a:r>
          </a:p>
          <a:p>
            <a:pPr lvl="1"/>
            <a:r>
              <a:rPr lang="en-US" sz="4400" dirty="0">
                <a:hlinkClick r:id="rId4"/>
              </a:rPr>
              <a:t>https://our.internmc.facebook.com/intern/wiki/Qe2/</a:t>
            </a:r>
            <a:r>
              <a:rPr lang="en-US" sz="4400" dirty="0"/>
              <a:t> </a:t>
            </a:r>
          </a:p>
          <a:p>
            <a:r>
              <a:rPr lang="en-US" sz="4800" dirty="0"/>
              <a:t>Tips:</a:t>
            </a:r>
          </a:p>
          <a:p>
            <a:pPr lvl="1"/>
            <a:r>
              <a:rPr lang="en-US" sz="4400" dirty="0"/>
              <a:t>Clone from existing experiments</a:t>
            </a:r>
          </a:p>
          <a:p>
            <a:pPr lvl="1"/>
            <a:r>
              <a:rPr lang="en-US" sz="4400" dirty="0"/>
              <a:t>Allocate 1~2% of traffic per your test arms</a:t>
            </a:r>
          </a:p>
          <a:p>
            <a:r>
              <a:rPr lang="en-US" sz="4800" dirty="0"/>
              <a:t>How and when to run counter-factual? </a:t>
            </a:r>
          </a:p>
          <a:p>
            <a:pPr lvl="1"/>
            <a:r>
              <a:rPr lang="en-US" sz="4400" dirty="0">
                <a:hlinkClick r:id="rId5"/>
              </a:rPr>
              <a:t>https://fb.facebook.com/groups/903046286539673/permalink/1160276767483289/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75628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D65D-EAA2-A546-95BA-4751EB62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metrics: online &amp; offline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3D5B0-BB2C-D34B-85DA-AC1127330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Online: </a:t>
            </a:r>
          </a:p>
          <a:p>
            <a:pPr lvl="1"/>
            <a:r>
              <a:rPr lang="en-US" sz="4400" dirty="0"/>
              <a:t>Run QE &amp; get deltoid metrics</a:t>
            </a:r>
          </a:p>
          <a:p>
            <a:r>
              <a:rPr lang="en-US" sz="4800" dirty="0"/>
              <a:t>Offline:	</a:t>
            </a:r>
          </a:p>
          <a:p>
            <a:pPr lvl="1"/>
            <a:r>
              <a:rPr lang="en-US" sz="4400" dirty="0"/>
              <a:t>BVT:</a:t>
            </a:r>
          </a:p>
          <a:p>
            <a:pPr lvl="2"/>
            <a:r>
              <a:rPr lang="en-US" sz="4000" dirty="0">
                <a:hlinkClick r:id="rId2"/>
              </a:rPr>
              <a:t>https://our.internmc.facebook.com/intern/wiki/Dumont/</a:t>
            </a:r>
            <a:endParaRPr lang="en-US" sz="3800" dirty="0"/>
          </a:p>
          <a:p>
            <a:pPr lvl="2"/>
            <a:r>
              <a:rPr lang="en-US" sz="3800" dirty="0"/>
              <a:t>Triggering</a:t>
            </a:r>
          </a:p>
          <a:p>
            <a:pPr lvl="2"/>
            <a:r>
              <a:rPr lang="en-US" sz="3800" dirty="0"/>
              <a:t>Recency</a:t>
            </a:r>
          </a:p>
          <a:p>
            <a:pPr lvl="2"/>
            <a:r>
              <a:rPr lang="en-US" sz="3800" dirty="0"/>
              <a:t>Live retrieval </a:t>
            </a:r>
          </a:p>
          <a:p>
            <a:pPr lvl="2"/>
            <a:r>
              <a:rPr lang="en-US" sz="3800" dirty="0"/>
              <a:t>Integrity</a:t>
            </a:r>
          </a:p>
          <a:p>
            <a:pPr lvl="2"/>
            <a:r>
              <a:rPr lang="en-US" sz="3800" dirty="0"/>
              <a:t>…</a:t>
            </a:r>
          </a:p>
          <a:p>
            <a:pPr lvl="1"/>
            <a:r>
              <a:rPr lang="en-US" sz="4400" dirty="0"/>
              <a:t>Human rating (gestalt v1/2)</a:t>
            </a:r>
          </a:p>
          <a:p>
            <a:pPr lvl="2"/>
            <a:r>
              <a:rPr lang="en-US" sz="3800" dirty="0">
                <a:hlinkClick r:id="rId3"/>
              </a:rPr>
              <a:t>https://our.internmc.facebook.com/intern/gestalt/lab</a:t>
            </a:r>
            <a:r>
              <a:rPr lang="en-US" sz="3800" dirty="0"/>
              <a:t> </a:t>
            </a:r>
          </a:p>
          <a:p>
            <a:pPr lvl="2"/>
            <a:r>
              <a:rPr lang="en-US" sz="3800" dirty="0">
                <a:hlinkClick r:id="rId4"/>
              </a:rPr>
              <a:t>https://fb.quip.com/tk4YAi0q6oCi</a:t>
            </a:r>
            <a:r>
              <a:rPr lang="en-US" sz="3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465453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6E4C-06B6-1341-9CA1-4F743D08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Survey: satisfaction data from end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B5D9-7C83-0C4F-91B7-53CB8B6C2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600" dirty="0"/>
              <a:t>Survey summarization post:</a:t>
            </a:r>
          </a:p>
          <a:p>
            <a:pPr lvl="1"/>
            <a:r>
              <a:rPr lang="en-US" sz="6000" dirty="0">
                <a:hlinkClick r:id="rId2"/>
              </a:rPr>
              <a:t>https://fb.facebook.com/notes/videos-search/video-search-ranking-survey-introduction/2182917735360381/</a:t>
            </a:r>
            <a:r>
              <a:rPr lang="en-US" sz="6000" dirty="0"/>
              <a:t> </a:t>
            </a:r>
          </a:p>
          <a:p>
            <a:endParaRPr lang="en-US" sz="6600" dirty="0"/>
          </a:p>
          <a:p>
            <a:r>
              <a:rPr lang="en-US" sz="6600" dirty="0"/>
              <a:t>XFN work</a:t>
            </a:r>
          </a:p>
          <a:p>
            <a:pPr lvl="1"/>
            <a:r>
              <a:rPr lang="en-US" sz="6000" dirty="0"/>
              <a:t>User researcher: questions to ask, data volume/quota</a:t>
            </a:r>
          </a:p>
          <a:p>
            <a:pPr lvl="1"/>
            <a:r>
              <a:rPr lang="en-US" sz="6000" dirty="0"/>
              <a:t>Data analyst: insights from data</a:t>
            </a:r>
          </a:p>
          <a:p>
            <a:pPr lvl="1"/>
            <a:r>
              <a:rPr lang="en-US" sz="6000" dirty="0"/>
              <a:t>product engineer (IOS/Android/WWW): implement UI changes</a:t>
            </a:r>
          </a:p>
        </p:txBody>
      </p:sp>
    </p:spTree>
    <p:extLst>
      <p:ext uri="{BB962C8B-B14F-4D97-AF65-F5344CB8AC3E}">
        <p14:creationId xmlns:p14="http://schemas.microsoft.com/office/powerpoint/2010/main" val="3017998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A3CF-D5F7-B945-B112-1CE4B0E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survey?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0F7A-64BF-2C46-BBB2-24447B88B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E4230-A17D-624B-B7A7-439E56FF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94" y="3547917"/>
            <a:ext cx="22557241" cy="96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377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C759-A467-CB47-AB1F-4F7EF56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to develop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8176E-9C5C-2E4C-9598-F31746D6A2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08E8-3431-F649-82E5-776FBD9E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17" y="3111500"/>
            <a:ext cx="18817281" cy="98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450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B136-2396-634F-8453-802C7C14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120s: &lt;10% off-topic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05694-1722-D04D-8F78-3C1E7984D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850DD-0526-604D-9D51-AA74A550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89" y="3588549"/>
            <a:ext cx="21723421" cy="96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31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02F-1E24-834C-BD7B-D30FCF9E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466431"/>
            <a:ext cx="21336000" cy="1838325"/>
          </a:xfrm>
        </p:spPr>
        <p:txBody>
          <a:bodyPr/>
          <a:lstStyle/>
          <a:p>
            <a:r>
              <a:rPr lang="en-US" sz="6000" dirty="0"/>
              <a:t>Video Search Ranking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E829E-3F70-C34C-A8B6-B9DB73913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A9FA2-9FD2-074D-9F15-E324A0A27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98012"/>
            <a:ext cx="20754109" cy="117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946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8F80-0656-6045-8E45-176D3379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480302"/>
            <a:ext cx="21336000" cy="1838325"/>
          </a:xfrm>
        </p:spPr>
        <p:txBody>
          <a:bodyPr/>
          <a:lstStyle/>
          <a:p>
            <a:r>
              <a:rPr lang="en-US" sz="7200" dirty="0"/>
              <a:t>User’s watch time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42377-A894-DB4B-9BFD-C1B664843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086" y="2672421"/>
            <a:ext cx="12215188" cy="3783798"/>
          </a:xfrm>
        </p:spPr>
        <p:txBody>
          <a:bodyPr/>
          <a:lstStyle/>
          <a:p>
            <a:r>
              <a:rPr lang="en-US" sz="4800" dirty="0"/>
              <a:t>For all relevance/video-explore/satisfaction questions</a:t>
            </a:r>
          </a:p>
          <a:p>
            <a:pPr lvl="1"/>
            <a:r>
              <a:rPr lang="en-US" sz="4400" dirty="0"/>
              <a:t>5 minutes or more in watch for participated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E1CC-5385-D84D-80B1-CA6B8B18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0" y="6810013"/>
            <a:ext cx="10882184" cy="651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240B6-2B71-A94C-BCF6-0CDDF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29" y="252691"/>
            <a:ext cx="9497861" cy="6404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45A6E-B919-4B41-A50B-300A851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858" y="6859102"/>
            <a:ext cx="11471604" cy="64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5691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91A7-FC04-FF4D-9AE9-A12956B0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293254"/>
            <a:ext cx="21336000" cy="1838325"/>
          </a:xfrm>
        </p:spPr>
        <p:txBody>
          <a:bodyPr/>
          <a:lstStyle/>
          <a:p>
            <a:r>
              <a:rPr lang="en-US" sz="8000" dirty="0"/>
              <a:t>SERP/Console &amp; other debugging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B57D-7184-EC49-9E1A-1B068F5C2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363" y="2131579"/>
            <a:ext cx="21336000" cy="11158682"/>
          </a:xfrm>
        </p:spPr>
        <p:txBody>
          <a:bodyPr/>
          <a:lstStyle/>
          <a:p>
            <a:r>
              <a:rPr lang="en-US" sz="4800" dirty="0" err="1"/>
              <a:t>serp</a:t>
            </a:r>
            <a:r>
              <a:rPr lang="en-US" sz="4800" dirty="0"/>
              <a:t>/console</a:t>
            </a:r>
          </a:p>
          <a:p>
            <a:pPr lvl="1"/>
            <a:r>
              <a:rPr lang="en-US" sz="4800" dirty="0"/>
              <a:t>Check the search results, debugging features</a:t>
            </a:r>
          </a:p>
          <a:p>
            <a:r>
              <a:rPr lang="en-US" sz="4800" dirty="0"/>
              <a:t>Unicorn console</a:t>
            </a:r>
          </a:p>
          <a:p>
            <a:pPr lvl="1"/>
            <a:r>
              <a:rPr lang="en-US" sz="4800" dirty="0"/>
              <a:t>Can be get from </a:t>
            </a:r>
            <a:r>
              <a:rPr lang="en-US" sz="4800" dirty="0" err="1"/>
              <a:t>serp</a:t>
            </a:r>
            <a:r>
              <a:rPr lang="en-US" sz="4800" dirty="0"/>
              <a:t> console</a:t>
            </a:r>
          </a:p>
          <a:p>
            <a:pPr lvl="1"/>
            <a:r>
              <a:rPr lang="en-US" sz="4800" dirty="0"/>
              <a:t>Debug the run time retrieval</a:t>
            </a:r>
          </a:p>
          <a:p>
            <a:r>
              <a:rPr lang="en-US" sz="4800" dirty="0"/>
              <a:t>Indexing/console</a:t>
            </a:r>
          </a:p>
          <a:p>
            <a:pPr lvl="1"/>
            <a:r>
              <a:rPr lang="en-US" sz="4800" dirty="0"/>
              <a:t>Debugging if post-doc-data or reverse index is working</a:t>
            </a:r>
          </a:p>
          <a:p>
            <a:r>
              <a:rPr lang="en-US" sz="4800" dirty="0"/>
              <a:t>Integrity:</a:t>
            </a:r>
          </a:p>
          <a:p>
            <a:pPr lvl="1"/>
            <a:r>
              <a:rPr lang="en-US" sz="4400" dirty="0">
                <a:hlinkClick r:id="rId2"/>
              </a:rPr>
              <a:t>https://our.internmc.facebook.com/intern/feedtools/integrity/?input</a:t>
            </a:r>
            <a:endParaRPr lang="en-US" sz="4400" dirty="0"/>
          </a:p>
          <a:p>
            <a:pPr lvl="1"/>
            <a:r>
              <a:rPr lang="en-US" sz="4400" dirty="0"/>
              <a:t>`fi </a:t>
            </a:r>
            <a:r>
              <a:rPr lang="en-US" sz="4400" dirty="0" err="1"/>
              <a:t>video_id</a:t>
            </a:r>
            <a:r>
              <a:rPr lang="en-US" sz="4400" dirty="0"/>
              <a:t>`</a:t>
            </a:r>
          </a:p>
          <a:p>
            <a:r>
              <a:rPr lang="en-US" sz="4800" dirty="0"/>
              <a:t>Query signals: </a:t>
            </a:r>
          </a:p>
          <a:p>
            <a:pPr lvl="1"/>
            <a:r>
              <a:rPr lang="en-US" sz="4400" dirty="0"/>
              <a:t>NLP console: </a:t>
            </a:r>
            <a:r>
              <a:rPr lang="en-US" sz="4400" dirty="0">
                <a:hlinkClick r:id="rId3"/>
              </a:rPr>
              <a:t>https://our.internmc.facebook.com/intern/search/nlp_service_console/</a:t>
            </a:r>
            <a:r>
              <a:rPr lang="en-US" sz="4400" dirty="0"/>
              <a:t> 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982571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172272" y="3743856"/>
            <a:ext cx="21340333" cy="468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FreightSansLFPro-Semibold"/>
                <a:ea typeface="FreightSansLFPro-Semibold"/>
                <a:cs typeface="FreightSansLFPro-Semibold"/>
                <a:sym typeface="FreightSansLFPro-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2000" b="1" dirty="0">
                <a:solidFill>
                  <a:srgbClr val="FFFFFF"/>
                </a:solidFill>
              </a:rPr>
              <a:t>Questions / Feedbacks?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endParaRPr lang="en-US" sz="12000" b="1" dirty="0">
              <a:solidFill>
                <a:srgbClr val="FFFFFF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2000" b="1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51CC5B-9350-834E-BDBD-670D7B9EC8E9}"/>
              </a:ext>
            </a:extLst>
          </p:cNvPr>
          <p:cNvSpPr/>
          <p:nvPr/>
        </p:nvSpPr>
        <p:spPr>
          <a:xfrm>
            <a:off x="9882713" y="6354785"/>
            <a:ext cx="4618573" cy="10064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3054179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3DB3-D83B-9C4D-80DE-9E6AC7C0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from ML talk</a:t>
            </a:r>
          </a:p>
        </p:txBody>
      </p:sp>
    </p:spTree>
    <p:extLst>
      <p:ext uri="{BB962C8B-B14F-4D97-AF65-F5344CB8AC3E}">
        <p14:creationId xmlns:p14="http://schemas.microsoft.com/office/powerpoint/2010/main" val="5197185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21336000" cy="1447799"/>
          </a:xfrm>
        </p:spPr>
        <p:txBody>
          <a:bodyPr/>
          <a:lstStyle/>
          <a:p>
            <a:r>
              <a:rPr lang="en-US" sz="6600" dirty="0"/>
              <a:t>ML System: a high level introduction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731319" y="3577584"/>
            <a:ext cx="5755542" cy="3234928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FBLearner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(</a:t>
            </a:r>
            <a:r>
              <a:rPr kumimoji="0" lang="en-US" sz="36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fbl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baseline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GBDT/</a:t>
            </a:r>
            <a:r>
              <a:rPr lang="en-US" sz="3600" baseline="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LambdaMart</a:t>
            </a:r>
            <a:endParaRPr lang="en-US" sz="3600" baseline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Sigrid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SparseNN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FastText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/NN</a:t>
            </a:r>
            <a:r>
              <a:rPr lang="mr-IN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6847" y="8782669"/>
            <a:ext cx="7983472" cy="3234928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Configerator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: (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cbgs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,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cbgf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Example: </a:t>
            </a:r>
          </a:p>
          <a:p>
            <a:pPr marL="571500" lvl="1" indent="-571500" algn="l" defTabSz="5842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cbgf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 fblearner_flow_30444842” in your browser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filec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params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/content/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rules.cinc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600" b="0" i="0" u="none" strike="noStrike" cap="none" spc="0" normalizeH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flipH="1">
            <a:off x="5628583" y="6812512"/>
            <a:ext cx="5980507" cy="197015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7141497" y="6365895"/>
            <a:ext cx="1579561" cy="1354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Model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Push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945730" y="8476202"/>
            <a:ext cx="9144000" cy="3847862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FBCode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: (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fbgs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,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fbgf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Lots of ranking layers and ranking stacks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 * Index retrieval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  * </a:t>
            </a:r>
            <a:r>
              <a:rPr lang="en-US" sz="3600" i="1" u="sng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1</a:t>
            </a:r>
            <a:r>
              <a:rPr lang="en-US" sz="3600" i="1" u="sng" baseline="30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st</a:t>
            </a:r>
            <a:r>
              <a:rPr lang="en-US" sz="3600" i="1" u="sng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 stage ranking/filtering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 * 2</a:t>
            </a:r>
            <a:r>
              <a:rPr kumimoji="0" lang="en-US" sz="3600" b="0" i="0" u="none" strike="noStrike" cap="none" spc="0" normalizeH="0" baseline="3000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nd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stage ranking/filtering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 * WPR (Whole Page Ranking) Blending</a:t>
            </a:r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9620319" y="10400133"/>
            <a:ext cx="4325411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10439083" y="9562983"/>
            <a:ext cx="2687882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Config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88567" y="3087585"/>
            <a:ext cx="4658327" cy="812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Query : cute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puppy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86474" y="2986259"/>
            <a:ext cx="5218876" cy="4460796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Dataswarm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(</a:t>
            </a:r>
            <a:r>
              <a:rPr kumimoji="0" lang="en-US" sz="36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qbgs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, </a:t>
            </a:r>
            <a:r>
              <a:rPr kumimoji="0" lang="en-US" sz="36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qbgf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baseline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Human label data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Online click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log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Hive: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(hive)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Stored data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Daiquery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 (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daiq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View 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data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45" name="Straight Arrow Connector 44"/>
          <p:cNvCxnSpPr>
            <a:stCxn id="34" idx="3"/>
            <a:endCxn id="4" idx="1"/>
          </p:cNvCxnSpPr>
          <p:nvPr/>
        </p:nvCxnSpPr>
        <p:spPr>
          <a:xfrm flipV="1">
            <a:off x="6105350" y="5195048"/>
            <a:ext cx="2625969" cy="216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/>
          <p:cNvSpPr txBox="1"/>
          <p:nvPr/>
        </p:nvSpPr>
        <p:spPr>
          <a:xfrm>
            <a:off x="6455067" y="3840831"/>
            <a:ext cx="1825928" cy="1354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 Training Data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5286902" y="4940112"/>
            <a:ext cx="6461659" cy="2621994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WWW: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(</a:t>
            </a:r>
            <a:r>
              <a:rPr kumimoji="0" lang="en-US" sz="36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tbgs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, </a:t>
            </a:r>
            <a:r>
              <a:rPr kumimoji="0" lang="en-US" sz="36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tbgf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baseline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Front End UI/Presentation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Pre/Post search logics (trigger/</a:t>
            </a:r>
            <a:r>
              <a:rPr lang="en-US" sz="3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privary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-check)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57" name="Elbow Connector 56"/>
          <p:cNvCxnSpPr>
            <a:stCxn id="16" idx="2"/>
            <a:endCxn id="51" idx="0"/>
          </p:cNvCxnSpPr>
          <p:nvPr/>
        </p:nvCxnSpPr>
        <p:spPr>
          <a:xfrm rot="16200000" flipH="1">
            <a:off x="17997733" y="4420112"/>
            <a:ext cx="1039997" cy="1"/>
          </a:xfrm>
          <a:prstGeom prst="bentConnector3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Elbow Connector 63"/>
          <p:cNvCxnSpPr>
            <a:stCxn id="51" idx="2"/>
            <a:endCxn id="11" idx="0"/>
          </p:cNvCxnSpPr>
          <p:nvPr/>
        </p:nvCxnSpPr>
        <p:spPr>
          <a:xfrm rot="5400000">
            <a:off x="18060683" y="8019153"/>
            <a:ext cx="914096" cy="2"/>
          </a:xfrm>
          <a:prstGeom prst="bentConnector3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18695252" y="4060234"/>
            <a:ext cx="2875788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Search/Return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744492" y="7636378"/>
            <a:ext cx="3691716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>
                <a:solidFill>
                  <a:srgbClr val="FF0000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Request/Response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296" y="1937644"/>
            <a:ext cx="5865388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1. Data Preparation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1863" y="1938524"/>
            <a:ext cx="6434454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2. ML Model Training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17795" y="1937644"/>
            <a:ext cx="4199869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5. Application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912" y="12403653"/>
            <a:ext cx="3008837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3. </a:t>
            </a:r>
            <a:r>
              <a:rPr lang="en-US" sz="5400" b="1" dirty="0" err="1">
                <a:solidFill>
                  <a:schemeClr val="bg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Configs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reightSans Pro Book" charset="0"/>
              <a:ea typeface="FreightSans Pro Book" charset="0"/>
              <a:cs typeface="FreightSans Pro Book" charset="0"/>
              <a:sym typeface="Vista Sans OT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00046" y="12486780"/>
            <a:ext cx="8635377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4. Backend: Ranking System</a:t>
            </a:r>
          </a:p>
        </p:txBody>
      </p:sp>
    </p:spTree>
    <p:extLst>
      <p:ext uri="{BB962C8B-B14F-4D97-AF65-F5344CB8AC3E}">
        <p14:creationId xmlns:p14="http://schemas.microsoft.com/office/powerpoint/2010/main" val="10628888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E6C2-5394-6A44-94D2-ECD448EF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588399"/>
            <a:ext cx="21336000" cy="1838325"/>
          </a:xfrm>
        </p:spPr>
        <p:txBody>
          <a:bodyPr/>
          <a:lstStyle/>
          <a:p>
            <a:r>
              <a:rPr lang="en-US" sz="8800" dirty="0"/>
              <a:t>ML terms in search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F63B6-C730-EE49-9652-B1A18FEE05C9}"/>
              </a:ext>
            </a:extLst>
          </p:cNvPr>
          <p:cNvSpPr/>
          <p:nvPr/>
        </p:nvSpPr>
        <p:spPr>
          <a:xfrm>
            <a:off x="6095998" y="2136185"/>
            <a:ext cx="12552219" cy="3108543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Model: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Decision Trees (GBDT,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LambdaMart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eural Networks (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SparseNN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, </a:t>
            </a:r>
            <a:r>
              <a:rPr lang="en-US" sz="48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fastTextNN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Rule-based rankers (linear/non-linear,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BA38D-6493-4740-A95E-3667652453DD}"/>
              </a:ext>
            </a:extLst>
          </p:cNvPr>
          <p:cNvSpPr/>
          <p:nvPr/>
        </p:nvSpPr>
        <p:spPr>
          <a:xfrm>
            <a:off x="1662544" y="9330440"/>
            <a:ext cx="6816437" cy="3108543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Data: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Human rating data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Online logging data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Business logic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D5F3D-BEC8-574E-85C0-7504B3F13973}"/>
              </a:ext>
            </a:extLst>
          </p:cNvPr>
          <p:cNvSpPr/>
          <p:nvPr/>
        </p:nvSpPr>
        <p:spPr>
          <a:xfrm>
            <a:off x="13397345" y="9074909"/>
            <a:ext cx="10501745" cy="3108543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Feature: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Dense features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Sparse features (</a:t>
            </a: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doc-terms, user-id)</a:t>
            </a:r>
          </a:p>
          <a:p>
            <a:pPr marL="857250" marR="0" indent="-8572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Embedding features</a:t>
            </a:r>
          </a:p>
        </p:txBody>
      </p:sp>
      <p:sp>
        <p:nvSpPr>
          <p:cNvPr id="9" name="Octagon 8">
            <a:extLst>
              <a:ext uri="{FF2B5EF4-FFF2-40B4-BE49-F238E27FC236}">
                <a16:creationId xmlns:a16="http://schemas.microsoft.com/office/drawing/2014/main" id="{14C370BE-AA08-7047-9F50-7FB2614E1274}"/>
              </a:ext>
            </a:extLst>
          </p:cNvPr>
          <p:cNvSpPr/>
          <p:nvPr/>
        </p:nvSpPr>
        <p:spPr>
          <a:xfrm>
            <a:off x="9310253" y="6894347"/>
            <a:ext cx="4087092" cy="1514773"/>
          </a:xfrm>
          <a:prstGeom prst="octagon">
            <a:avLst/>
          </a:prstGeom>
          <a:solidFill>
            <a:schemeClr val="bg1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System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C1D7668-77D7-4F40-B517-A363169A335B}"/>
              </a:ext>
            </a:extLst>
          </p:cNvPr>
          <p:cNvSpPr/>
          <p:nvPr/>
        </p:nvSpPr>
        <p:spPr>
          <a:xfrm rot="19299281">
            <a:off x="8182584" y="8060466"/>
            <a:ext cx="1129144" cy="1035120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6449E9D-CEEC-0547-AE0F-EBCECFAB7BC6}"/>
              </a:ext>
            </a:extLst>
          </p:cNvPr>
          <p:cNvSpPr/>
          <p:nvPr/>
        </p:nvSpPr>
        <p:spPr>
          <a:xfrm rot="13318201">
            <a:off x="13393880" y="7891561"/>
            <a:ext cx="1129144" cy="1035120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A6B32A-B8E0-F144-A3FE-2A22DAD0047C}"/>
              </a:ext>
            </a:extLst>
          </p:cNvPr>
          <p:cNvSpPr/>
          <p:nvPr/>
        </p:nvSpPr>
        <p:spPr>
          <a:xfrm rot="5400000">
            <a:off x="10657610" y="5551977"/>
            <a:ext cx="1129144" cy="1035120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499517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C35D-0588-CC4C-A3F0-54550439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5" y="293257"/>
            <a:ext cx="21336000" cy="1203036"/>
          </a:xfrm>
        </p:spPr>
        <p:txBody>
          <a:bodyPr/>
          <a:lstStyle/>
          <a:p>
            <a:r>
              <a:rPr lang="en-US" sz="8800" dirty="0"/>
              <a:t>NLP : demo: `</a:t>
            </a:r>
            <a:r>
              <a:rPr lang="en-US" sz="8800" dirty="0" err="1"/>
              <a:t>i</a:t>
            </a:r>
            <a:r>
              <a:rPr lang="en-US" sz="8800" dirty="0"/>
              <a:t> search/</a:t>
            </a:r>
            <a:r>
              <a:rPr lang="en-US" sz="8800" dirty="0" err="1"/>
              <a:t>nlp_service_console</a:t>
            </a:r>
            <a:r>
              <a:rPr lang="en-US" sz="8800" dirty="0"/>
              <a:t>/`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7057F-85A9-EC48-876F-C37B39D57C23}"/>
              </a:ext>
            </a:extLst>
          </p:cNvPr>
          <p:cNvSpPr/>
          <p:nvPr/>
        </p:nvSpPr>
        <p:spPr>
          <a:xfrm>
            <a:off x="2549237" y="3977972"/>
            <a:ext cx="5237018" cy="107721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Input: 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014AF-1F8C-8740-A856-107053702CA6}"/>
              </a:ext>
            </a:extLst>
          </p:cNvPr>
          <p:cNvSpPr/>
          <p:nvPr/>
        </p:nvSpPr>
        <p:spPr>
          <a:xfrm>
            <a:off x="2549237" y="6818154"/>
            <a:ext cx="5237018" cy="107721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NLP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8CD60-144C-164D-924F-F00C00B86948}"/>
              </a:ext>
            </a:extLst>
          </p:cNvPr>
          <p:cNvSpPr/>
          <p:nvPr/>
        </p:nvSpPr>
        <p:spPr>
          <a:xfrm>
            <a:off x="595746" y="10974518"/>
            <a:ext cx="9143999" cy="107721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Output: </a:t>
            </a: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TAnnotatedString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C06F3-065E-5C4D-80FE-4EE22A3A325D}"/>
              </a:ext>
            </a:extLst>
          </p:cNvPr>
          <p:cNvSpPr/>
          <p:nvPr/>
        </p:nvSpPr>
        <p:spPr>
          <a:xfrm>
            <a:off x="-1052945" y="12164290"/>
            <a:ext cx="12192000" cy="8514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err="1"/>
              <a:t>filef</a:t>
            </a:r>
            <a:r>
              <a:rPr lang="en-US" sz="4800" dirty="0"/>
              <a:t> </a:t>
            </a:r>
            <a:r>
              <a:rPr lang="en-US" sz="4800" dirty="0" err="1"/>
              <a:t>TAnnotatedString.thrift</a:t>
            </a:r>
            <a:endParaRPr lang="en-US" sz="4800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4DD86C8-A720-6A4B-BB92-27B9C9D14DF9}"/>
              </a:ext>
            </a:extLst>
          </p:cNvPr>
          <p:cNvSpPr/>
          <p:nvPr/>
        </p:nvSpPr>
        <p:spPr>
          <a:xfrm>
            <a:off x="4572000" y="5430982"/>
            <a:ext cx="886691" cy="886691"/>
          </a:xfrm>
          <a:prstGeom prst="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50FF992-4465-3348-95FE-7C669C73BC37}"/>
              </a:ext>
            </a:extLst>
          </p:cNvPr>
          <p:cNvSpPr/>
          <p:nvPr/>
        </p:nvSpPr>
        <p:spPr>
          <a:xfrm>
            <a:off x="4558145" y="9214990"/>
            <a:ext cx="886691" cy="886691"/>
          </a:xfrm>
          <a:prstGeom prst="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646DDC1-CF82-554F-8E1F-C6FE217C5F1E}"/>
              </a:ext>
            </a:extLst>
          </p:cNvPr>
          <p:cNvSpPr/>
          <p:nvPr/>
        </p:nvSpPr>
        <p:spPr>
          <a:xfrm>
            <a:off x="8118764" y="4326109"/>
            <a:ext cx="787787" cy="5919328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EA775-2722-7541-9CFE-C2440F43F950}"/>
              </a:ext>
            </a:extLst>
          </p:cNvPr>
          <p:cNvSpPr txBox="1"/>
          <p:nvPr/>
        </p:nvSpPr>
        <p:spPr>
          <a:xfrm>
            <a:off x="9396132" y="4045945"/>
            <a:ext cx="1878719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Speller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475D6-4C18-3B42-8918-2CC144F78B44}"/>
              </a:ext>
            </a:extLst>
          </p:cNvPr>
          <p:cNvSpPr txBox="1"/>
          <p:nvPr/>
        </p:nvSpPr>
        <p:spPr>
          <a:xfrm>
            <a:off x="9287014" y="5055190"/>
            <a:ext cx="5089535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Query Alternation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3D5C1-0FFA-FE44-9655-25657659D9BE}"/>
              </a:ext>
            </a:extLst>
          </p:cNvPr>
          <p:cNvSpPr txBox="1"/>
          <p:nvPr/>
        </p:nvSpPr>
        <p:spPr>
          <a:xfrm>
            <a:off x="9396132" y="6019435"/>
            <a:ext cx="1197444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MSL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0F0D0-9532-CA49-A166-FE6C542B1C28}"/>
              </a:ext>
            </a:extLst>
          </p:cNvPr>
          <p:cNvSpPr/>
          <p:nvPr/>
        </p:nvSpPr>
        <p:spPr>
          <a:xfrm>
            <a:off x="7135552" y="2897879"/>
            <a:ext cx="12192000" cy="788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err="1">
                <a:solidFill>
                  <a:srgbClr val="18440F"/>
                </a:solidFill>
              </a:rPr>
              <a:t>nlp_tools</a:t>
            </a:r>
            <a:r>
              <a:rPr lang="en-US" sz="4400" dirty="0">
                <a:solidFill>
                  <a:srgbClr val="18440F"/>
                </a:solidFill>
              </a:rPr>
              <a:t>/</a:t>
            </a:r>
            <a:r>
              <a:rPr lang="en-US" sz="4400" dirty="0" err="1">
                <a:solidFill>
                  <a:srgbClr val="18440F"/>
                </a:solidFill>
              </a:rPr>
              <a:t>NlpServiceModels.cconf</a:t>
            </a:r>
            <a:endParaRPr lang="en-US" sz="4400" dirty="0">
              <a:solidFill>
                <a:srgbClr val="18440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542CD6-E829-3F47-946D-F55598CAE29D}"/>
              </a:ext>
            </a:extLst>
          </p:cNvPr>
          <p:cNvSpPr txBox="1"/>
          <p:nvPr/>
        </p:nvSpPr>
        <p:spPr>
          <a:xfrm>
            <a:off x="9319639" y="7005590"/>
            <a:ext cx="6878486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Realtime Co-click (vide0)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A7405-3694-2A45-B66B-5F967A2FEF4A}"/>
              </a:ext>
            </a:extLst>
          </p:cNvPr>
          <p:cNvSpPr txBox="1"/>
          <p:nvPr/>
        </p:nvSpPr>
        <p:spPr>
          <a:xfrm>
            <a:off x="9287014" y="8014854"/>
            <a:ext cx="6019277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Query Intent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DFFAF-EC7D-4449-89B4-06EF53D66009}"/>
              </a:ext>
            </a:extLst>
          </p:cNvPr>
          <p:cNvSpPr txBox="1"/>
          <p:nvPr/>
        </p:nvSpPr>
        <p:spPr>
          <a:xfrm>
            <a:off x="9268008" y="9080308"/>
            <a:ext cx="5554406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Query Entity Linking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64300-6303-774D-9251-84B85CAAC705}"/>
              </a:ext>
            </a:extLst>
          </p:cNvPr>
          <p:cNvSpPr txBox="1"/>
          <p:nvPr/>
        </p:nvSpPr>
        <p:spPr>
          <a:xfrm>
            <a:off x="18345024" y="4141094"/>
            <a:ext cx="2335576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Ultimate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1BA2F-1543-0549-A6A4-35A6F0C17510}"/>
              </a:ext>
            </a:extLst>
          </p:cNvPr>
          <p:cNvSpPr txBox="1"/>
          <p:nvPr/>
        </p:nvSpPr>
        <p:spPr>
          <a:xfrm>
            <a:off x="16173417" y="5055190"/>
            <a:ext cx="7122143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Location Sensitive Service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8E29E-9B60-5C42-8EE3-DCB046CFE483}"/>
              </a:ext>
            </a:extLst>
          </p:cNvPr>
          <p:cNvSpPr txBox="1"/>
          <p:nvPr/>
        </p:nvSpPr>
        <p:spPr>
          <a:xfrm>
            <a:off x="15452065" y="5944764"/>
            <a:ext cx="8564845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Query Embedding (commerce)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E0CEDB-2349-FB4A-AE13-266A7C3DD918}"/>
              </a:ext>
            </a:extLst>
          </p:cNvPr>
          <p:cNvSpPr txBox="1"/>
          <p:nvPr/>
        </p:nvSpPr>
        <p:spPr>
          <a:xfrm>
            <a:off x="16575317" y="8137026"/>
            <a:ext cx="6751849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Semantic Frame Tagging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E49-0BA4-FF4B-B75A-B323B87B636E}"/>
              </a:ext>
            </a:extLst>
          </p:cNvPr>
          <p:cNvSpPr txBox="1"/>
          <p:nvPr/>
        </p:nvSpPr>
        <p:spPr>
          <a:xfrm>
            <a:off x="17318421" y="7040895"/>
            <a:ext cx="5868594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Pattern based Tagger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DC070A-78BF-4143-B3B3-C43E11904D67}"/>
              </a:ext>
            </a:extLst>
          </p:cNvPr>
          <p:cNvSpPr/>
          <p:nvPr/>
        </p:nvSpPr>
        <p:spPr>
          <a:xfrm>
            <a:off x="7759241" y="2037630"/>
            <a:ext cx="12192000" cy="7973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err="1">
                <a:solidFill>
                  <a:srgbClr val="18440F"/>
                </a:solidFill>
              </a:rPr>
              <a:t>nlp_pipeline_config</a:t>
            </a:r>
            <a:r>
              <a:rPr lang="en-US" sz="4400" dirty="0">
                <a:solidFill>
                  <a:srgbClr val="18440F"/>
                </a:solidFill>
              </a:rPr>
              <a:t>/</a:t>
            </a:r>
            <a:r>
              <a:rPr lang="en-US" sz="4400" dirty="0" err="1">
                <a:solidFill>
                  <a:srgbClr val="18440F"/>
                </a:solidFill>
              </a:rPr>
              <a:t>NlpPipeline.mcconf</a:t>
            </a:r>
            <a:r>
              <a:rPr lang="en-US" sz="4400" dirty="0">
                <a:solidFill>
                  <a:srgbClr val="18440F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72608A-6053-104A-ACCF-37FB752F5594}"/>
              </a:ext>
            </a:extLst>
          </p:cNvPr>
          <p:cNvSpPr txBox="1"/>
          <p:nvPr/>
        </p:nvSpPr>
        <p:spPr>
          <a:xfrm>
            <a:off x="15866804" y="9138197"/>
            <a:ext cx="8168904" cy="91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FreightSans Pro Book" charset="0"/>
                <a:ea typeface="FreightSans Pro Book" charset="0"/>
                <a:cs typeface="FreightSans Pro Book" charset="0"/>
                <a:sym typeface="Vista Sans OT Medium"/>
              </a:rPr>
              <a:t>Fire interpretation generation</a:t>
            </a:r>
          </a:p>
        </p:txBody>
      </p:sp>
    </p:spTree>
    <p:extLst>
      <p:ext uri="{BB962C8B-B14F-4D97-AF65-F5344CB8AC3E}">
        <p14:creationId xmlns:p14="http://schemas.microsoft.com/office/powerpoint/2010/main" val="20032887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20B4-F097-FE4D-8369-56AF0310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MSL: Mining Search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6519F-53CC-E545-9A37-85D47EF61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/>
              <a:t>Code: </a:t>
            </a:r>
          </a:p>
          <a:p>
            <a:pPr lvl="1"/>
            <a:r>
              <a:rPr lang="en-US" sz="4800" dirty="0"/>
              <a:t>MSL NLP component: </a:t>
            </a:r>
            <a:r>
              <a:rPr lang="en-US" sz="4800" dirty="0" err="1"/>
              <a:t>MSLComponent.cpp</a:t>
            </a:r>
            <a:endParaRPr lang="en-US" sz="4800" dirty="0"/>
          </a:p>
          <a:p>
            <a:pPr lvl="1"/>
            <a:r>
              <a:rPr lang="en-US" sz="4800" dirty="0"/>
              <a:t>MSL parser: </a:t>
            </a:r>
            <a:r>
              <a:rPr lang="en-US" sz="4800" dirty="0" err="1"/>
              <a:t>MSLInfoParser.h</a:t>
            </a:r>
            <a:endParaRPr lang="en-US" sz="4800" dirty="0"/>
          </a:p>
          <a:p>
            <a:pPr lvl="1"/>
            <a:r>
              <a:rPr lang="en-US" sz="4800" dirty="0" err="1"/>
              <a:t>Dataswarm</a:t>
            </a:r>
            <a:r>
              <a:rPr lang="en-US" sz="4800" dirty="0"/>
              <a:t>: </a:t>
            </a:r>
            <a:r>
              <a:rPr lang="en-US" sz="4800" dirty="0" err="1"/>
              <a:t>mining_search_log_skye_data_aggregation</a:t>
            </a:r>
            <a:endParaRPr lang="en-US" sz="4800" dirty="0"/>
          </a:p>
          <a:p>
            <a:r>
              <a:rPr lang="en-US" sz="5400" dirty="0"/>
              <a:t>Applications:</a:t>
            </a:r>
          </a:p>
          <a:p>
            <a:pPr lvl="1"/>
            <a:r>
              <a:rPr lang="en-US" sz="4800" dirty="0"/>
              <a:t>Query’s TOP clicked pages</a:t>
            </a:r>
          </a:p>
          <a:p>
            <a:pPr lvl="1"/>
            <a:r>
              <a:rPr lang="en-US" sz="4800" dirty="0"/>
              <a:t>Query’s TOP watched videos</a:t>
            </a:r>
          </a:p>
          <a:p>
            <a:pPr lvl="2"/>
            <a:r>
              <a:rPr lang="en-US" sz="4200" dirty="0"/>
              <a:t>Search “</a:t>
            </a:r>
            <a:r>
              <a:rPr lang="en-US" sz="4200" dirty="0" err="1"/>
              <a:t>topVideosMetaData</a:t>
            </a:r>
            <a:r>
              <a:rPr lang="en-US" sz="4200" dirty="0"/>
              <a:t>” in NLP’s final TAS output</a:t>
            </a:r>
          </a:p>
          <a:p>
            <a:r>
              <a:rPr lang="en-US" sz="5400" dirty="0"/>
              <a:t>Note:</a:t>
            </a:r>
          </a:p>
          <a:p>
            <a:pPr lvl="1"/>
            <a:r>
              <a:rPr lang="en-US" sz="4800" dirty="0"/>
              <a:t>MSL does not only use full query, it also uses sub-query </a:t>
            </a:r>
            <a:r>
              <a:rPr lang="en-US" sz="4800" dirty="0" err="1"/>
              <a:t>Ngrams</a:t>
            </a:r>
            <a:r>
              <a:rPr lang="en-US" sz="4800" dirty="0"/>
              <a:t> (1&lt;=n&lt;=5)</a:t>
            </a:r>
          </a:p>
        </p:txBody>
      </p:sp>
    </p:spTree>
    <p:extLst>
      <p:ext uri="{BB962C8B-B14F-4D97-AF65-F5344CB8AC3E}">
        <p14:creationId xmlns:p14="http://schemas.microsoft.com/office/powerpoint/2010/main" val="25687106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CF29-90A0-984C-A943-674999B8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co-click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518A2-FB2D-F44F-B7ED-143B1C15C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Originate from using Query’s co-click to mine:</a:t>
            </a:r>
          </a:p>
          <a:p>
            <a:pPr lvl="1"/>
            <a:r>
              <a:rPr lang="en-US" dirty="0"/>
              <a:t>Query expansion</a:t>
            </a:r>
          </a:p>
          <a:p>
            <a:r>
              <a:rPr lang="en-US" dirty="0"/>
              <a:t>Now: Fetch other real-time / batch info</a:t>
            </a:r>
          </a:p>
          <a:p>
            <a:pPr lvl="1"/>
            <a:r>
              <a:rPr lang="en-US" dirty="0"/>
              <a:t>Fetch real-time video-ids based on query’s unigrams</a:t>
            </a:r>
          </a:p>
          <a:p>
            <a:pPr lvl="2"/>
            <a:r>
              <a:rPr lang="en-US" dirty="0"/>
              <a:t>Realtime token-based high confidence id (HCID)</a:t>
            </a:r>
          </a:p>
          <a:p>
            <a:pPr lvl="1"/>
            <a:r>
              <a:rPr lang="en-US" dirty="0"/>
              <a:t>Fetch user’s most watched top-100 videos</a:t>
            </a:r>
          </a:p>
          <a:p>
            <a:pPr lvl="2"/>
            <a:r>
              <a:rPr lang="en-US" dirty="0"/>
              <a:t>Personalization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670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BEAB-B20E-5141-B281-94FE69EF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65546"/>
            <a:ext cx="21336000" cy="1147618"/>
          </a:xfrm>
        </p:spPr>
        <p:txBody>
          <a:bodyPr/>
          <a:lstStyle/>
          <a:p>
            <a:r>
              <a:rPr lang="en-US" sz="7200" dirty="0" err="1"/>
              <a:t>RichQuery</a:t>
            </a:r>
            <a:r>
              <a:rPr lang="en-US" sz="7200" dirty="0"/>
              <a:t> </a:t>
            </a:r>
            <a:r>
              <a:rPr lang="en-US" sz="7200" dirty="0">
                <a:sym typeface="Wingdings" pitchFamily="2" charset="2"/>
              </a:rPr>
              <a:t> Fire : system designs</a:t>
            </a:r>
            <a:endParaRPr lang="en-US" sz="72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706D39-F5F2-014A-B947-370A24B1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2" y="1788968"/>
            <a:ext cx="23169130" cy="113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938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FreightSans Pro Book" charset="0"/>
            <a:ea typeface="FreightSans Pro Book" charset="0"/>
            <a:cs typeface="FreightSans Pro Book" charset="0"/>
            <a:sym typeface="Vista Sans O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15910</TotalTime>
  <Words>3053</Words>
  <Application>Microsoft Macintosh PowerPoint</Application>
  <PresentationFormat>Custom</PresentationFormat>
  <Paragraphs>505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FreightSans Pro Book</vt:lpstr>
      <vt:lpstr>FreightSansLFPro</vt:lpstr>
      <vt:lpstr>FreightSansLFPro Med</vt:lpstr>
      <vt:lpstr>FreightSansLFPro SmBd</vt:lpstr>
      <vt:lpstr>FreightSansLFPro-Semibold</vt:lpstr>
      <vt:lpstr>Gill Sans</vt:lpstr>
      <vt:lpstr>Helvetica</vt:lpstr>
      <vt:lpstr>Lucida Grande</vt:lpstr>
      <vt:lpstr>Menlo</vt:lpstr>
      <vt:lpstr>Vista Sans OT Medium</vt:lpstr>
      <vt:lpstr>Wingdings</vt:lpstr>
      <vt:lpstr>White</vt:lpstr>
      <vt:lpstr>PowerPoint Presentation</vt:lpstr>
      <vt:lpstr>How video search ranking works -- End to end tech deep dive</vt:lpstr>
      <vt:lpstr>Outlines</vt:lpstr>
      <vt:lpstr>Online components – 1</vt:lpstr>
      <vt:lpstr>Video Search Ranking system</vt:lpstr>
      <vt:lpstr>NLP : demo: `i search/nlp_service_console/`</vt:lpstr>
      <vt:lpstr>MSL: Mining Search Log</vt:lpstr>
      <vt:lpstr>Realtime co-click components</vt:lpstr>
      <vt:lpstr>RichQuery  Fire : system designs</vt:lpstr>
      <vt:lpstr>ATM : attribute tagging &amp; matching</vt:lpstr>
      <vt:lpstr>Video triggering logic</vt:lpstr>
      <vt:lpstr>BrowseEdge v.s. Sub-request in Graph Search</vt:lpstr>
      <vt:lpstr>Videos subrequests : where they are configured?</vt:lpstr>
      <vt:lpstr>Rewriting - 1: from text to unicorn query</vt:lpstr>
      <vt:lpstr>Rewriting -2 : Important Rewriters</vt:lpstr>
      <vt:lpstr>Rewriters - 3: Sor/Wand v.s. TOP </vt:lpstr>
      <vt:lpstr>Online components – 2 : 5 mins break</vt:lpstr>
      <vt:lpstr>PostScorer: 1st stage ranking: P(30s) model</vt:lpstr>
      <vt:lpstr>1st stage ranking model</vt:lpstr>
      <vt:lpstr>Problem and future work for 1st stage ranking</vt:lpstr>
      <vt:lpstr>Example of 1st stage configs (similar to 2nd stage) </vt:lpstr>
      <vt:lpstr>2nd stage ranking: </vt:lpstr>
      <vt:lpstr>2nd stage ranking model</vt:lpstr>
      <vt:lpstr>Feature importance: GBDT v.s. NN</vt:lpstr>
      <vt:lpstr>How to develop features in our ranking stacks</vt:lpstr>
      <vt:lpstr>How sparseNN &amp; sparse feature works: https://fb.quip.com/BlfVAb4C37gT </vt:lpstr>
      <vt:lpstr>2nd stage quark based demotion logic</vt:lpstr>
      <vt:lpstr>WPR blender: merge sub-requests</vt:lpstr>
      <vt:lpstr>Use case: Sports/News/Entertaiment </vt:lpstr>
      <vt:lpstr>Use case ranking components</vt:lpstr>
      <vt:lpstr>Integrity: what we are doing</vt:lpstr>
      <vt:lpstr>Privacy check: before showing to users</vt:lpstr>
      <vt:lpstr>Offline components: 10 mins break</vt:lpstr>
      <vt:lpstr>DUFusion: Document Understanding Platform</vt:lpstr>
      <vt:lpstr>TTSN (two tower sparseNN) for video embedding</vt:lpstr>
      <vt:lpstr>Granulation: indexing pipelines</vt:lpstr>
      <vt:lpstr>Granulation: Data Import data flow</vt:lpstr>
      <vt:lpstr>Demo of the Hbase information</vt:lpstr>
      <vt:lpstr>PowerPoint Presentation</vt:lpstr>
      <vt:lpstr>PowerPoint Presentation</vt:lpstr>
      <vt:lpstr>PowerPoint Presentation</vt:lpstr>
      <vt:lpstr>Dataswarm: training data generation</vt:lpstr>
      <vt:lpstr>PUMA / Laser / Griffin / Stylus / Scribe / Scube: realtime data pipelines &amp; storage system</vt:lpstr>
      <vt:lpstr>How to run QE experiments</vt:lpstr>
      <vt:lpstr>Evaluation &amp; metrics: online &amp; offline</vt:lpstr>
      <vt:lpstr>Survey: satisfaction data from end users</vt:lpstr>
      <vt:lpstr>What is survey?</vt:lpstr>
      <vt:lpstr>Process to develop survey</vt:lpstr>
      <vt:lpstr>120s: &lt;10% off-topic</vt:lpstr>
      <vt:lpstr>User’s watch time distribution</vt:lpstr>
      <vt:lpstr>SERP/Console &amp; other debugging tools</vt:lpstr>
      <vt:lpstr>PowerPoint Presentation</vt:lpstr>
      <vt:lpstr>Backup slides from ML talk</vt:lpstr>
      <vt:lpstr>ML System: a high level introduction</vt:lpstr>
      <vt:lpstr>ML terms in search system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Zhen Liao</cp:lastModifiedBy>
  <cp:revision>1094</cp:revision>
  <dcterms:modified xsi:type="dcterms:W3CDTF">2018-12-13T17:45:00Z</dcterms:modified>
</cp:coreProperties>
</file>